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p:cViewPr varScale="1">
        <p:scale>
          <a:sx n="88" d="100"/>
          <a:sy n="88" d="100"/>
        </p:scale>
        <p:origin x="-4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6918FA-711C-459F-8C88-4FD94C7FE01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2F26C61-6A6E-4B9F-A5C7-3EDC6E4800F6}">
      <dgm:prSet/>
      <dgm:spPr>
        <a:solidFill>
          <a:srgbClr val="FFC000"/>
        </a:solidFill>
      </dgm:spPr>
      <dgm:t>
        <a:bodyPr/>
        <a:lstStyle/>
        <a:p>
          <a:r>
            <a:rPr lang="en-US" dirty="0" smtClean="0">
              <a:solidFill>
                <a:schemeClr val="bg1"/>
              </a:solidFill>
            </a:rPr>
            <a:t>Shelby</a:t>
          </a:r>
          <a:endParaRPr lang="en-US" dirty="0">
            <a:solidFill>
              <a:schemeClr val="bg1"/>
            </a:solidFill>
          </a:endParaRPr>
        </a:p>
      </dgm:t>
    </dgm:pt>
    <dgm:pt modelId="{01E5C00F-C16C-4A52-9D35-F4DB3D9CD12D}" type="parTrans" cxnId="{DF02F4F5-5C48-4F38-AE1C-C66F9A7427A7}">
      <dgm:prSet/>
      <dgm:spPr/>
      <dgm:t>
        <a:bodyPr/>
        <a:lstStyle/>
        <a:p>
          <a:endParaRPr lang="en-US"/>
        </a:p>
      </dgm:t>
    </dgm:pt>
    <dgm:pt modelId="{5697F3FA-BC8F-4178-9E70-F7303645BD75}" type="sibTrans" cxnId="{DF02F4F5-5C48-4F38-AE1C-C66F9A7427A7}">
      <dgm:prSet/>
      <dgm:spPr/>
      <dgm:t>
        <a:bodyPr/>
        <a:lstStyle/>
        <a:p>
          <a:endParaRPr lang="en-US"/>
        </a:p>
      </dgm:t>
    </dgm:pt>
    <dgm:pt modelId="{34F5DB65-0D35-490A-8126-22D0D4FB00CA}">
      <dgm:prSet/>
      <dgm:spPr>
        <a:solidFill>
          <a:schemeClr val="bg1"/>
        </a:solidFill>
      </dgm:spPr>
      <dgm:t>
        <a:bodyPr/>
        <a:lstStyle/>
        <a:p>
          <a:r>
            <a:rPr lang="en-US" dirty="0" err="1" smtClean="0">
              <a:solidFill>
                <a:srgbClr val="FFC000"/>
              </a:solidFill>
            </a:rPr>
            <a:t>Jontrell</a:t>
          </a:r>
          <a:endParaRPr lang="en-US" dirty="0">
            <a:solidFill>
              <a:srgbClr val="FFC000"/>
            </a:solidFill>
          </a:endParaRPr>
        </a:p>
      </dgm:t>
    </dgm:pt>
    <dgm:pt modelId="{7CDFDF54-5647-4388-87A9-6FC154125F77}" type="parTrans" cxnId="{1D585144-185E-46CD-8080-0CC45F14E61C}">
      <dgm:prSet/>
      <dgm:spPr/>
      <dgm:t>
        <a:bodyPr/>
        <a:lstStyle/>
        <a:p>
          <a:endParaRPr lang="en-US"/>
        </a:p>
      </dgm:t>
    </dgm:pt>
    <dgm:pt modelId="{9C157242-6D8A-4326-B900-0CC2EE58C27D}" type="sibTrans" cxnId="{1D585144-185E-46CD-8080-0CC45F14E61C}">
      <dgm:prSet/>
      <dgm:spPr/>
      <dgm:t>
        <a:bodyPr/>
        <a:lstStyle/>
        <a:p>
          <a:endParaRPr lang="en-US"/>
        </a:p>
      </dgm:t>
    </dgm:pt>
    <dgm:pt modelId="{06DDFA25-4638-4D97-A9A9-2AEAC01D013C}">
      <dgm:prSet/>
      <dgm:spPr>
        <a:solidFill>
          <a:srgbClr val="FFC000"/>
        </a:solidFill>
      </dgm:spPr>
      <dgm:t>
        <a:bodyPr/>
        <a:lstStyle/>
        <a:p>
          <a:r>
            <a:rPr lang="en-US" dirty="0" smtClean="0">
              <a:solidFill>
                <a:schemeClr val="bg1"/>
              </a:solidFill>
            </a:rPr>
            <a:t>Liam</a:t>
          </a:r>
          <a:endParaRPr lang="en-US" dirty="0">
            <a:solidFill>
              <a:schemeClr val="bg1"/>
            </a:solidFill>
          </a:endParaRPr>
        </a:p>
      </dgm:t>
    </dgm:pt>
    <dgm:pt modelId="{59413230-78FB-456B-A4AB-7ED69AC1B92E}" type="parTrans" cxnId="{72BD9019-7A31-4304-B79A-8966C4C80EA3}">
      <dgm:prSet/>
      <dgm:spPr/>
      <dgm:t>
        <a:bodyPr/>
        <a:lstStyle/>
        <a:p>
          <a:endParaRPr lang="en-US"/>
        </a:p>
      </dgm:t>
    </dgm:pt>
    <dgm:pt modelId="{C63897F9-B7E5-4899-BB6B-28334C47293A}" type="sibTrans" cxnId="{72BD9019-7A31-4304-B79A-8966C4C80EA3}">
      <dgm:prSet/>
      <dgm:spPr/>
      <dgm:t>
        <a:bodyPr/>
        <a:lstStyle/>
        <a:p>
          <a:endParaRPr lang="en-US"/>
        </a:p>
      </dgm:t>
    </dgm:pt>
    <dgm:pt modelId="{FF2ECE60-8E5C-4FF3-80C1-31106431FD76}" type="pres">
      <dgm:prSet presAssocID="{646918FA-711C-459F-8C88-4FD94C7FE017}" presName="Name0" presStyleCnt="0">
        <dgm:presLayoutVars>
          <dgm:dir/>
          <dgm:animLvl val="lvl"/>
          <dgm:resizeHandles val="exact"/>
        </dgm:presLayoutVars>
      </dgm:prSet>
      <dgm:spPr/>
    </dgm:pt>
    <dgm:pt modelId="{C54B23CA-6F54-43E5-B261-59925BEF70CD}" type="pres">
      <dgm:prSet presAssocID="{52F26C61-6A6E-4B9F-A5C7-3EDC6E4800F6}" presName="linNode" presStyleCnt="0"/>
      <dgm:spPr/>
    </dgm:pt>
    <dgm:pt modelId="{3FA6D4DD-CBF5-40CF-A3A1-A53E6718DC7C}" type="pres">
      <dgm:prSet presAssocID="{52F26C61-6A6E-4B9F-A5C7-3EDC6E4800F6}" presName="parentText" presStyleLbl="node1" presStyleIdx="0" presStyleCnt="3" custScaleX="33748" custScaleY="8334" custLinFactX="-14227" custLinFactNeighborX="-100000" custLinFactNeighborY="-31691">
        <dgm:presLayoutVars>
          <dgm:chMax val="1"/>
          <dgm:bulletEnabled val="1"/>
        </dgm:presLayoutVars>
      </dgm:prSet>
      <dgm:spPr/>
    </dgm:pt>
    <dgm:pt modelId="{A9F397D4-B6F9-4FCD-B3CE-CA46A5EDC37D}" type="pres">
      <dgm:prSet presAssocID="{5697F3FA-BC8F-4178-9E70-F7303645BD75}" presName="sp" presStyleCnt="0"/>
      <dgm:spPr/>
    </dgm:pt>
    <dgm:pt modelId="{92934913-601E-43B0-911A-8D168F53E6F6}" type="pres">
      <dgm:prSet presAssocID="{34F5DB65-0D35-490A-8126-22D0D4FB00CA}" presName="linNode" presStyleCnt="0"/>
      <dgm:spPr/>
    </dgm:pt>
    <dgm:pt modelId="{32BBD243-0423-47C5-A01B-1BBABFBEB9A1}" type="pres">
      <dgm:prSet presAssocID="{34F5DB65-0D35-490A-8126-22D0D4FB00CA}" presName="parentText" presStyleLbl="node1" presStyleIdx="1" presStyleCnt="3" custFlipVert="1" custFlipHor="1" custScaleX="33747" custScaleY="6641" custLinFactX="-14227" custLinFactNeighborX="-100000" custLinFactNeighborY="-32525">
        <dgm:presLayoutVars>
          <dgm:chMax val="1"/>
          <dgm:bulletEnabled val="1"/>
        </dgm:presLayoutVars>
      </dgm:prSet>
      <dgm:spPr/>
    </dgm:pt>
    <dgm:pt modelId="{BA12CD7A-53ED-462E-B8C7-F659C5E2F268}" type="pres">
      <dgm:prSet presAssocID="{9C157242-6D8A-4326-B900-0CC2EE58C27D}" presName="sp" presStyleCnt="0"/>
      <dgm:spPr/>
    </dgm:pt>
    <dgm:pt modelId="{275DE974-ACD6-4F16-AB0E-2DF463EC8292}" type="pres">
      <dgm:prSet presAssocID="{06DDFA25-4638-4D97-A9A9-2AEAC01D013C}" presName="linNode" presStyleCnt="0"/>
      <dgm:spPr/>
    </dgm:pt>
    <dgm:pt modelId="{A69347A0-50E5-4A41-8A7C-1D888CB53A6C}" type="pres">
      <dgm:prSet presAssocID="{06DDFA25-4638-4D97-A9A9-2AEAC01D013C}" presName="parentText" presStyleLbl="node1" presStyleIdx="2" presStyleCnt="3" custScaleX="38942" custScaleY="6087" custLinFactX="-16822" custLinFactNeighborX="-100000" custLinFactNeighborY="-33055">
        <dgm:presLayoutVars>
          <dgm:chMax val="1"/>
          <dgm:bulletEnabled val="1"/>
        </dgm:presLayoutVars>
      </dgm:prSet>
      <dgm:spPr/>
    </dgm:pt>
  </dgm:ptLst>
  <dgm:cxnLst>
    <dgm:cxn modelId="{1D585144-185E-46CD-8080-0CC45F14E61C}" srcId="{646918FA-711C-459F-8C88-4FD94C7FE017}" destId="{34F5DB65-0D35-490A-8126-22D0D4FB00CA}" srcOrd="1" destOrd="0" parTransId="{7CDFDF54-5647-4388-87A9-6FC154125F77}" sibTransId="{9C157242-6D8A-4326-B900-0CC2EE58C27D}"/>
    <dgm:cxn modelId="{DF02F4F5-5C48-4F38-AE1C-C66F9A7427A7}" srcId="{646918FA-711C-459F-8C88-4FD94C7FE017}" destId="{52F26C61-6A6E-4B9F-A5C7-3EDC6E4800F6}" srcOrd="0" destOrd="0" parTransId="{01E5C00F-C16C-4A52-9D35-F4DB3D9CD12D}" sibTransId="{5697F3FA-BC8F-4178-9E70-F7303645BD75}"/>
    <dgm:cxn modelId="{BDACD396-0A39-4091-B644-F942338587EA}" type="presOf" srcId="{34F5DB65-0D35-490A-8126-22D0D4FB00CA}" destId="{32BBD243-0423-47C5-A01B-1BBABFBEB9A1}" srcOrd="0" destOrd="0" presId="urn:microsoft.com/office/officeart/2005/8/layout/vList5"/>
    <dgm:cxn modelId="{6C3E8E5B-61A9-409A-8BCE-E2194CA8E642}" type="presOf" srcId="{06DDFA25-4638-4D97-A9A9-2AEAC01D013C}" destId="{A69347A0-50E5-4A41-8A7C-1D888CB53A6C}" srcOrd="0" destOrd="0" presId="urn:microsoft.com/office/officeart/2005/8/layout/vList5"/>
    <dgm:cxn modelId="{B7D0644E-72B1-46DE-8F6E-74190F05A6D9}" type="presOf" srcId="{52F26C61-6A6E-4B9F-A5C7-3EDC6E4800F6}" destId="{3FA6D4DD-CBF5-40CF-A3A1-A53E6718DC7C}" srcOrd="0" destOrd="0" presId="urn:microsoft.com/office/officeart/2005/8/layout/vList5"/>
    <dgm:cxn modelId="{72BD9019-7A31-4304-B79A-8966C4C80EA3}" srcId="{646918FA-711C-459F-8C88-4FD94C7FE017}" destId="{06DDFA25-4638-4D97-A9A9-2AEAC01D013C}" srcOrd="2" destOrd="0" parTransId="{59413230-78FB-456B-A4AB-7ED69AC1B92E}" sibTransId="{C63897F9-B7E5-4899-BB6B-28334C47293A}"/>
    <dgm:cxn modelId="{3DFBF9F1-A9E4-4B30-B04A-EA149CB19832}" type="presOf" srcId="{646918FA-711C-459F-8C88-4FD94C7FE017}" destId="{FF2ECE60-8E5C-4FF3-80C1-31106431FD76}" srcOrd="0" destOrd="0" presId="urn:microsoft.com/office/officeart/2005/8/layout/vList5"/>
    <dgm:cxn modelId="{13C2B50D-F4A2-48BD-8BAC-E37F8638E99D}" type="presParOf" srcId="{FF2ECE60-8E5C-4FF3-80C1-31106431FD76}" destId="{C54B23CA-6F54-43E5-B261-59925BEF70CD}" srcOrd="0" destOrd="0" presId="urn:microsoft.com/office/officeart/2005/8/layout/vList5"/>
    <dgm:cxn modelId="{031832A8-E836-48B8-AC7B-3C0A6E87CA6E}" type="presParOf" srcId="{C54B23CA-6F54-43E5-B261-59925BEF70CD}" destId="{3FA6D4DD-CBF5-40CF-A3A1-A53E6718DC7C}" srcOrd="0" destOrd="0" presId="urn:microsoft.com/office/officeart/2005/8/layout/vList5"/>
    <dgm:cxn modelId="{8FB5B58B-54AE-41B3-A6E1-B2B3BC0244B4}" type="presParOf" srcId="{FF2ECE60-8E5C-4FF3-80C1-31106431FD76}" destId="{A9F397D4-B6F9-4FCD-B3CE-CA46A5EDC37D}" srcOrd="1" destOrd="0" presId="urn:microsoft.com/office/officeart/2005/8/layout/vList5"/>
    <dgm:cxn modelId="{CABAC084-CED3-4AED-8341-02040BB12E1A}" type="presParOf" srcId="{FF2ECE60-8E5C-4FF3-80C1-31106431FD76}" destId="{92934913-601E-43B0-911A-8D168F53E6F6}" srcOrd="2" destOrd="0" presId="urn:microsoft.com/office/officeart/2005/8/layout/vList5"/>
    <dgm:cxn modelId="{AE558F9A-7F2F-4D33-B10B-88A4C81C3036}" type="presParOf" srcId="{92934913-601E-43B0-911A-8D168F53E6F6}" destId="{32BBD243-0423-47C5-A01B-1BBABFBEB9A1}" srcOrd="0" destOrd="0" presId="urn:microsoft.com/office/officeart/2005/8/layout/vList5"/>
    <dgm:cxn modelId="{6C1F7BB3-0342-4438-B354-EC40B155F60F}" type="presParOf" srcId="{FF2ECE60-8E5C-4FF3-80C1-31106431FD76}" destId="{BA12CD7A-53ED-462E-B8C7-F659C5E2F268}" srcOrd="3" destOrd="0" presId="urn:microsoft.com/office/officeart/2005/8/layout/vList5"/>
    <dgm:cxn modelId="{BCA5A775-DD56-4241-BA3D-FC06F165D513}" type="presParOf" srcId="{FF2ECE60-8E5C-4FF3-80C1-31106431FD76}" destId="{275DE974-ACD6-4F16-AB0E-2DF463EC8292}" srcOrd="4" destOrd="0" presId="urn:microsoft.com/office/officeart/2005/8/layout/vList5"/>
    <dgm:cxn modelId="{2E245CDD-431A-47F9-BB3E-F4122207E2D8}" type="presParOf" srcId="{275DE974-ACD6-4F16-AB0E-2DF463EC8292}" destId="{A69347A0-50E5-4A41-8A7C-1D888CB53A6C}" srcOrd="0"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A6D4DD-CBF5-40CF-A3A1-A53E6718DC7C}">
      <dsp:nvSpPr>
        <dsp:cNvPr id="0" name=""/>
        <dsp:cNvSpPr/>
      </dsp:nvSpPr>
      <dsp:spPr>
        <a:xfrm>
          <a:off x="152364" y="152412"/>
          <a:ext cx="990579" cy="457236"/>
        </a:xfrm>
        <a:prstGeom prst="roundRect">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solidFill>
                <a:schemeClr val="bg1"/>
              </a:solidFill>
            </a:rPr>
            <a:t>Shelby</a:t>
          </a:r>
          <a:endParaRPr lang="en-US" sz="1700" kern="1200" dirty="0">
            <a:solidFill>
              <a:schemeClr val="bg1"/>
            </a:solidFill>
          </a:endParaRPr>
        </a:p>
      </dsp:txBody>
      <dsp:txXfrm>
        <a:off x="152364" y="152412"/>
        <a:ext cx="990579" cy="457236"/>
      </dsp:txXfrm>
    </dsp:sp>
    <dsp:sp modelId="{32BBD243-0423-47C5-A01B-1BBABFBEB9A1}">
      <dsp:nvSpPr>
        <dsp:cNvPr id="0" name=""/>
        <dsp:cNvSpPr/>
      </dsp:nvSpPr>
      <dsp:spPr>
        <a:xfrm flipH="1" flipV="1">
          <a:off x="152364" y="838212"/>
          <a:ext cx="990550" cy="364351"/>
        </a:xfrm>
        <a:prstGeom prst="roundRect">
          <a:avLst/>
        </a:prstGeom>
        <a:solidFill>
          <a:schemeClr val="bg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err="1" smtClean="0">
              <a:solidFill>
                <a:srgbClr val="FFC000"/>
              </a:solidFill>
            </a:rPr>
            <a:t>Jontrell</a:t>
          </a:r>
          <a:endParaRPr lang="en-US" sz="1700" kern="1200" dirty="0">
            <a:solidFill>
              <a:srgbClr val="FFC000"/>
            </a:solidFill>
          </a:endParaRPr>
        </a:p>
      </dsp:txBody>
      <dsp:txXfrm flipH="1" flipV="1">
        <a:off x="152364" y="838212"/>
        <a:ext cx="990550" cy="364351"/>
      </dsp:txXfrm>
    </dsp:sp>
    <dsp:sp modelId="{A69347A0-50E5-4A41-8A7C-1D888CB53A6C}">
      <dsp:nvSpPr>
        <dsp:cNvPr id="0" name=""/>
        <dsp:cNvSpPr/>
      </dsp:nvSpPr>
      <dsp:spPr>
        <a:xfrm>
          <a:off x="76195" y="1447806"/>
          <a:ext cx="1143034" cy="333957"/>
        </a:xfrm>
        <a:prstGeom prst="roundRect">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solidFill>
                <a:schemeClr val="bg1"/>
              </a:solidFill>
            </a:rPr>
            <a:t>Liam</a:t>
          </a:r>
          <a:endParaRPr lang="en-US" sz="1700" kern="1200" dirty="0">
            <a:solidFill>
              <a:schemeClr val="bg1"/>
            </a:solidFill>
          </a:endParaRPr>
        </a:p>
      </dsp:txBody>
      <dsp:txXfrm>
        <a:off x="76195" y="1447806"/>
        <a:ext cx="1143034" cy="33395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1E823-BC08-438E-A5F2-08308C60800E}" type="datetimeFigureOut">
              <a:rPr lang="en-US" smtClean="0"/>
              <a:pPr/>
              <a:t>10/25/2012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3A2C8-93CB-4EF8-9631-95F984F5FDA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3A2C8-93CB-4EF8-9631-95F984F5FDAC}"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19" name="Footer Placeholder 18"/>
          <p:cNvSpPr>
            <a:spLocks noGrp="1"/>
          </p:cNvSpPr>
          <p:nvPr>
            <p:ph type="ftr" sz="quarter" idx="11"/>
          </p:nvPr>
        </p:nvSpPr>
        <p:spPr/>
        <p:txBody>
          <a:bodyPr/>
          <a:lstStyle/>
          <a:p>
            <a:endParaRPr kumimoji="0" lang="en-US" dirty="0"/>
          </a:p>
        </p:txBody>
      </p:sp>
      <p:sp>
        <p:nvSpPr>
          <p:cNvPr id="27" name="Slide Number Placeholder 26"/>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8" name="Slide Number Placeholder 7"/>
          <p:cNvSpPr>
            <a:spLocks noGrp="1"/>
          </p:cNvSpPr>
          <p:nvPr>
            <p:ph type="sldNum" sz="quarter" idx="11"/>
          </p:nvPr>
        </p:nvSpPr>
        <p:spPr/>
        <p:txBody>
          <a:bodyPr/>
          <a:lstStyle/>
          <a:p>
            <a:fld id="{A3DCDF73-85D2-4237-9B32-053DBDB0C312}" type="slidenum">
              <a:rPr kumimoji="0" lang="en-US" smtClean="0"/>
              <a:pPr/>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06B4A3-4212-4E39-93DE-E053E8F69C28}" type="datetimeFigureOut">
              <a:rPr lang="en-US" smtClean="0"/>
              <a:pPr/>
              <a:t>10/25/2012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a:xfrm>
            <a:off x="8156448" y="6422064"/>
            <a:ext cx="762000" cy="365125"/>
          </a:xfrm>
        </p:spPr>
        <p:txBody>
          <a:bodyPr/>
          <a:lstStyle/>
          <a:p>
            <a:fld id="{A3DCDF73-85D2-4237-9B32-053DBDB0C312}"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106B4A3-4212-4E39-93DE-E053E8F69C28}" type="datetimeFigureOut">
              <a:rPr lang="en-US" smtClean="0"/>
              <a:pPr/>
              <a:t>10/25/2012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A3DCDF73-85D2-4237-9B32-053DBDB0C312}"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106B4A3-4212-4E39-93DE-E053E8F69C28}" type="datetimeFigureOut">
              <a:rPr lang="en-US" smtClean="0"/>
              <a:pPr/>
              <a:t>10/25/2012</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0"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3DCDF73-85D2-4237-9B32-053DBDB0C312}" type="slidenum">
              <a:rPr kumimoji="0" lang="en-US" smtClean="0"/>
              <a:pPr/>
              <a:t>‹#›</a:t>
            </a:fld>
            <a:endParaRPr kumimoji="0"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hyperlink" Target="http://worldvillage.com/teen-dating-is-it-good-for-your-teens"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orldvillage.com/teen-dating-is-it-good-for-your-teens" TargetMode="External"/><Relationship Id="rId1" Type="http://schemas.openxmlformats.org/officeDocument/2006/relationships/slideLayout" Target="../slideLayouts/slideLayout5.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10.gif"/></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answerbag.com/q_view/1994697" TargetMode="External"/><Relationship Id="rId1" Type="http://schemas.openxmlformats.org/officeDocument/2006/relationships/slideLayout" Target="../slideLayouts/slideLayout4.xml"/><Relationship Id="rId5" Type="http://schemas.openxmlformats.org/officeDocument/2006/relationships/image" Target="../media/image13.gif"/><Relationship Id="rId4" Type="http://schemas.openxmlformats.org/officeDocument/2006/relationships/image" Target="../media/image12.gif"/></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4.png"/><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audio" Target="../media/audio2.wav"/><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cap="none" dirty="0" smtClean="0">
                <a:ln/>
                <a:solidFill>
                  <a:schemeClr val="accent3"/>
                </a:solidFill>
                <a:effectLst/>
              </a:rPr>
              <a:t>Good or bad?</a:t>
            </a:r>
            <a:endParaRPr lang="en-US" cap="none" dirty="0">
              <a:ln/>
              <a:solidFill>
                <a:schemeClr val="accent3"/>
              </a:solidFill>
              <a:effectLst/>
            </a:endParaRPr>
          </a:p>
        </p:txBody>
      </p:sp>
      <p:sp>
        <p:nvSpPr>
          <p:cNvPr id="3" name="Subtitle 2"/>
          <p:cNvSpPr>
            <a:spLocks noGrp="1"/>
          </p:cNvSpPr>
          <p:nvPr>
            <p:ph type="subTitle" idx="1"/>
          </p:nvPr>
        </p:nvSpPr>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sz="3200" b="1" dirty="0" smtClean="0">
                <a:ln w="50800"/>
                <a:solidFill>
                  <a:schemeClr val="bg1">
                    <a:shade val="50000"/>
                  </a:schemeClr>
                </a:solidFill>
              </a:rPr>
              <a:t>Teen Dating</a:t>
            </a:r>
            <a:endParaRPr lang="en-US" sz="3200" b="1" dirty="0">
              <a:ln w="50800"/>
              <a:solidFill>
                <a:schemeClr val="bg1">
                  <a:shade val="50000"/>
                </a:schemeClr>
              </a:solidFill>
            </a:endParaRPr>
          </a:p>
        </p:txBody>
      </p:sp>
      <p:pic>
        <p:nvPicPr>
          <p:cNvPr id="2051" name="Picture 3" descr="C:\Users\JonesFamily\AppData\Local\Microsoft\Windows\Temporary Internet Files\Content.IE5\J3U8RDR5\MM900283822[1].gif"/>
          <p:cNvPicPr>
            <a:picLocks noChangeAspect="1" noChangeArrowheads="1" noCrop="1"/>
          </p:cNvPicPr>
          <p:nvPr/>
        </p:nvPicPr>
        <p:blipFill>
          <a:blip r:embed="rId3" cstate="print"/>
          <a:srcRect/>
          <a:stretch>
            <a:fillRect/>
          </a:stretch>
        </p:blipFill>
        <p:spPr bwMode="auto">
          <a:xfrm>
            <a:off x="1219200" y="2895600"/>
            <a:ext cx="1169155" cy="1116012"/>
          </a:xfrm>
          <a:prstGeom prst="rect">
            <a:avLst/>
          </a:prstGeom>
          <a:noFill/>
        </p:spPr>
      </p:pic>
      <p:pic>
        <p:nvPicPr>
          <p:cNvPr id="2052" name="Picture 4" descr="C:\Users\JonesFamily\AppData\Local\Microsoft\Windows\Temporary Internet Files\Content.IE5\X2DZM69Y\MM900356747[1].gif"/>
          <p:cNvPicPr>
            <a:picLocks noChangeAspect="1" noChangeArrowheads="1" noCrop="1"/>
          </p:cNvPicPr>
          <p:nvPr/>
        </p:nvPicPr>
        <p:blipFill>
          <a:blip r:embed="rId4" cstate="print"/>
          <a:srcRect/>
          <a:stretch>
            <a:fillRect/>
          </a:stretch>
        </p:blipFill>
        <p:spPr bwMode="auto">
          <a:xfrm>
            <a:off x="7223125" y="3067050"/>
            <a:ext cx="1381125" cy="809625"/>
          </a:xfrm>
          <a:prstGeom prst="rect">
            <a:avLst/>
          </a:prstGeom>
          <a:noFill/>
        </p:spPr>
      </p:pic>
    </p:spTree>
  </p:cSld>
  <p:clrMapOvr>
    <a:masterClrMapping/>
  </p:clrMapOvr>
  <p:transition spd="slow" advTm="5000">
    <p:dissolv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500"/>
                                        <p:tgtEl>
                                          <p:spTgt spid="2052"/>
                                        </p:tgtEl>
                                      </p:cBhvr>
                                    </p:animEffect>
                                  </p:childTnLst>
                                </p:cTn>
                              </p:par>
                            </p:childTnLst>
                          </p:cTn>
                        </p:par>
                        <p:par>
                          <p:cTn id="8" fill="hold">
                            <p:stCondLst>
                              <p:cond delay="500"/>
                            </p:stCondLst>
                            <p:childTnLst>
                              <p:par>
                                <p:cTn id="9" presetID="2" presetClass="entr" presetSubtype="2" fill="hold" grpId="0"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2" presetClass="entr" presetSubtype="8" fill="hold" grpId="0" nodeType="afterEffect">
                                  <p:stCondLst>
                                    <p:cond delay="100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3500"/>
                            </p:stCondLst>
                            <p:childTnLst>
                              <p:par>
                                <p:cTn id="19" presetID="2" presetClass="exit" presetSubtype="4" fill="hold" grpId="1" nodeType="afterEffect">
                                  <p:stCondLst>
                                    <p:cond delay="1000"/>
                                  </p:stCondLst>
                                  <p:childTnLst>
                                    <p:anim calcmode="lin" valueType="num">
                                      <p:cBhvr additive="base">
                                        <p:cTn id="20"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p:tgtEl>
                                          <p:spTgt spid="3">
                                            <p:txEl>
                                              <p:pRg st="0" end="0"/>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3">
                                            <p:txEl>
                                              <p:pRg st="0" end="0"/>
                                            </p:txEl>
                                          </p:spTgt>
                                        </p:tgtEl>
                                        <p:attrNameLst>
                                          <p:attrName>style.visibility</p:attrName>
                                        </p:attrNameLst>
                                      </p:cBhvr>
                                      <p:to>
                                        <p:strVal val="hidden"/>
                                      </p:to>
                                    </p:set>
                                  </p:childTnLst>
                                </p:cTn>
                              </p:par>
                            </p:childTnLst>
                          </p:cTn>
                        </p:par>
                        <p:par>
                          <p:cTn id="23" fill="hold">
                            <p:stCondLst>
                              <p:cond delay="5000"/>
                            </p:stCondLst>
                            <p:childTnLst>
                              <p:par>
                                <p:cTn id="24" presetID="2" presetClass="exit" presetSubtype="1" fill="hold" grpId="1" nodeType="afterEffect">
                                  <p:stCondLst>
                                    <p:cond delay="1000"/>
                                  </p:stCondLst>
                                  <p:childTnLst>
                                    <p:anim calcmode="lin" valueType="num">
                                      <p:cBhvr additive="base">
                                        <p:cTn id="25" dur="500"/>
                                        <p:tgtEl>
                                          <p:spTgt spid="2"/>
                                        </p:tgtEl>
                                        <p:attrNameLst>
                                          <p:attrName>ppt_x</p:attrName>
                                        </p:attrNameLst>
                                      </p:cBhvr>
                                      <p:tavLst>
                                        <p:tav tm="0">
                                          <p:val>
                                            <p:strVal val="ppt_x"/>
                                          </p:val>
                                        </p:tav>
                                        <p:tav tm="100000">
                                          <p:val>
                                            <p:strVal val="ppt_x"/>
                                          </p:val>
                                        </p:tav>
                                      </p:tavLst>
                                    </p:anim>
                                    <p:anim calcmode="lin" valueType="num">
                                      <p:cBhvr additive="base">
                                        <p:cTn id="26" dur="500"/>
                                        <p:tgtEl>
                                          <p:spTgt spid="2"/>
                                        </p:tgtEl>
                                        <p:attrNameLst>
                                          <p:attrName>ppt_y</p:attrName>
                                        </p:attrNameLst>
                                      </p:cBhvr>
                                      <p:tavLst>
                                        <p:tav tm="0">
                                          <p:val>
                                            <p:strVal val="ppt_y"/>
                                          </p:val>
                                        </p:tav>
                                        <p:tav tm="100000">
                                          <p:val>
                                            <p:strVal val="0-ppt_h/2"/>
                                          </p:val>
                                        </p:tav>
                                      </p:tavLst>
                                    </p:anim>
                                    <p:set>
                                      <p:cBhvr>
                                        <p:cTn id="2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200" b="1" dirty="0" smtClean="0">
                <a:ln/>
                <a:solidFill>
                  <a:schemeClr val="accent3"/>
                </a:solidFill>
              </a:rPr>
              <a:t>Parent’s thoughts</a:t>
            </a:r>
            <a:endParaRPr lang="en-US" sz="3200" b="1" dirty="0">
              <a:ln/>
              <a:solidFill>
                <a:schemeClr val="accent3"/>
              </a:solidFill>
            </a:endParaRPr>
          </a:p>
        </p:txBody>
      </p:sp>
      <p:pic>
        <p:nvPicPr>
          <p:cNvPr id="5" name="Picture Placeholder 4" descr="untitled.png"/>
          <p:cNvPicPr>
            <a:picLocks noGrp="1" noChangeAspect="1"/>
          </p:cNvPicPr>
          <p:nvPr>
            <p:ph sz="half" idx="1"/>
          </p:nvPr>
        </p:nvPicPr>
        <p:blipFill>
          <a:blip r:embed="rId2" cstate="print"/>
          <a:stretch>
            <a:fillRect/>
          </a:stretch>
        </p:blipFill>
        <p:spPr>
          <a:xfrm>
            <a:off x="1066800" y="2362200"/>
            <a:ext cx="2590800" cy="2590800"/>
          </a:xfrm>
        </p:spPr>
      </p:pic>
      <p:sp>
        <p:nvSpPr>
          <p:cNvPr id="4" name="Text Placeholder 3"/>
          <p:cNvSpPr>
            <a:spLocks noGrp="1"/>
          </p:cNvSpPr>
          <p:nvPr>
            <p:ph sz="half" idx="2"/>
          </p:nvPr>
        </p:nvSpPr>
        <p:spPr>
          <a:xfrm>
            <a:off x="4267200" y="1676400"/>
            <a:ext cx="3657600" cy="4525963"/>
          </a:xfrm>
        </p:spPr>
        <p:txBody>
          <a:bodyPr>
            <a:normAutofit fontScale="92500" lnSpcReduction="10000"/>
          </a:bodyPr>
          <a:lstStyle/>
          <a:p>
            <a:endParaRPr lang="en-US" dirty="0" smtClean="0"/>
          </a:p>
          <a:p>
            <a:r>
              <a:rPr lang="en-US" sz="1800" dirty="0" smtClean="0"/>
              <a:t>Most parents get worried when they find out that their teenagers are getting interested in the opposite sex. With stories of teen pregnancy, increasing rates of sexually transmitted disease and the fact that teens and even </a:t>
            </a:r>
            <a:r>
              <a:rPr lang="en-US" sz="1800" dirty="0" smtClean="0"/>
              <a:t>tweens</a:t>
            </a:r>
            <a:r>
              <a:rPr lang="en-US" sz="1800" dirty="0" smtClean="0"/>
              <a:t> are getting interested in dating at a younger age, no wonder parents are worried!</a:t>
            </a:r>
          </a:p>
          <a:p>
            <a:r>
              <a:rPr lang="en-US" sz="1800" dirty="0" smtClean="0"/>
              <a:t/>
            </a:r>
            <a:br>
              <a:rPr lang="en-US" sz="1800" dirty="0" smtClean="0"/>
            </a:br>
            <a:r>
              <a:rPr lang="en-US" sz="1800" dirty="0" smtClean="0"/>
              <a:t>Read more at </a:t>
            </a:r>
            <a:r>
              <a:rPr lang="en-US" sz="1800" dirty="0" smtClean="0">
                <a:hlinkClick r:id="rId3"/>
              </a:rPr>
              <a:t>http://worldvillage.com/teen-dating-is-it-good-for-your-teens#MbXPop3aCBPI8sxF.99</a:t>
            </a:r>
            <a:r>
              <a:rPr lang="en-US" sz="1800" dirty="0" smtClean="0"/>
              <a:t> </a:t>
            </a:r>
            <a:endParaRPr lang="en-US" sz="1800" dirty="0"/>
          </a:p>
        </p:txBody>
      </p:sp>
      <p:pic>
        <p:nvPicPr>
          <p:cNvPr id="1029" name="Picture 5" descr="C:\Users\JonesFamily\AppData\Local\Microsoft\Windows\Temporary Internet Files\Content.IE5\RBABSOGV\MM900356605[1].gif"/>
          <p:cNvPicPr>
            <a:picLocks noChangeAspect="1" noChangeArrowheads="1" noCrop="1"/>
          </p:cNvPicPr>
          <p:nvPr/>
        </p:nvPicPr>
        <p:blipFill>
          <a:blip r:embed="rId4" cstate="print"/>
          <a:srcRect/>
          <a:stretch>
            <a:fillRect/>
          </a:stretch>
        </p:blipFill>
        <p:spPr bwMode="auto">
          <a:xfrm>
            <a:off x="4547960" y="385989"/>
            <a:ext cx="809625" cy="990600"/>
          </a:xfrm>
          <a:prstGeom prst="rect">
            <a:avLst/>
          </a:prstGeom>
          <a:noFill/>
        </p:spPr>
      </p:pic>
    </p:spTree>
  </p:cSld>
  <p:clrMapOvr>
    <a:masterClrMapping/>
  </p:clrMapOvr>
  <p:transition spd="slow" advClick="0" advTm="15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smtClean="0">
                <a:ln/>
                <a:solidFill>
                  <a:schemeClr val="accent3"/>
                </a:solidFill>
              </a:rPr>
              <a:t> Is It Cool?</a:t>
            </a:r>
            <a:endParaRPr lang="en-US" b="1" dirty="0">
              <a:ln/>
              <a:solidFill>
                <a:schemeClr val="accent3"/>
              </a:solidFill>
            </a:endParaRPr>
          </a:p>
        </p:txBody>
      </p:sp>
      <p:sp>
        <p:nvSpPr>
          <p:cNvPr id="3" name="Text Placeholder 2"/>
          <p:cNvSpPr>
            <a:spLocks noGrp="1"/>
          </p:cNvSpPr>
          <p:nvPr>
            <p:ph type="body" idx="1"/>
          </p:nvPr>
        </p:nvSpPr>
        <p:spPr/>
        <p:txBody>
          <a:bodyPr>
            <a:normAutofit fontScale="85000" lnSpcReduction="20000"/>
          </a:bodyPr>
          <a:lstStyle/>
          <a:p>
            <a:r>
              <a:rPr lang="en-US" dirty="0" smtClean="0">
                <a:hlinkClick r:id="rId2"/>
              </a:rPr>
              <a:t>http://worldvillage.com/teen-dating-is-it-good-for-your-teens#MbXPop3aCBPI8sxF.99</a:t>
            </a:r>
            <a:endParaRPr lang="en-US" dirty="0"/>
          </a:p>
        </p:txBody>
      </p:sp>
      <p:sp>
        <p:nvSpPr>
          <p:cNvPr id="4" name="Text Placeholder 3"/>
          <p:cNvSpPr>
            <a:spLocks noGrp="1"/>
          </p:cNvSpPr>
          <p:nvPr>
            <p:ph type="body" sz="half" idx="3"/>
          </p:nvPr>
        </p:nvSpPr>
        <p:spPr/>
        <p:txBody>
          <a:bodyPr/>
          <a:lstStyle/>
          <a:p>
            <a:endParaRPr lang="en-US" dirty="0"/>
          </a:p>
        </p:txBody>
      </p:sp>
      <p:sp>
        <p:nvSpPr>
          <p:cNvPr id="5" name="Content Placeholder 4"/>
          <p:cNvSpPr>
            <a:spLocks noGrp="1"/>
          </p:cNvSpPr>
          <p:nvPr>
            <p:ph sz="quarter" idx="2"/>
          </p:nvPr>
        </p:nvSpPr>
        <p:spPr/>
        <p:txBody>
          <a:bodyPr>
            <a:normAutofit fontScale="70000" lnSpcReduction="20000"/>
          </a:bodyPr>
          <a:lstStyle/>
          <a:p>
            <a:r>
              <a:rPr lang="en-US" dirty="0" smtClean="0"/>
              <a:t>First let us look at why teenagers want to date. Of course there’s the obvious fact that it is human nature to want to propagate the species and produce offspring. But let’s ignore that fact for a bit. Teenagers want to date because it is what adults do, and all young people model themselves off of their role models. So Angelina Jolie and Brad Pitt are having a baby? That’s cool, maybe I should do that too, they think. So how can teenagers act cool, feel good and socially accepted? They date other cool and accepted teenagers. What ever they hear they do.</a:t>
            </a:r>
            <a:br>
              <a:rPr lang="en-US" dirty="0" smtClean="0"/>
            </a:br>
            <a:r>
              <a:rPr lang="en-US" dirty="0" smtClean="0"/>
              <a:t>Read more at</a:t>
            </a:r>
            <a:endParaRPr lang="en-US" dirty="0"/>
          </a:p>
        </p:txBody>
      </p:sp>
      <p:pic>
        <p:nvPicPr>
          <p:cNvPr id="7" name="Content Placeholder 6" descr="000d6065c51b0a0244ea18.jpg"/>
          <p:cNvPicPr>
            <a:picLocks noGrp="1" noChangeAspect="1"/>
          </p:cNvPicPr>
          <p:nvPr>
            <p:ph sz="quarter" idx="4"/>
          </p:nvPr>
        </p:nvPicPr>
        <p:blipFill>
          <a:blip r:embed="rId3" cstate="print"/>
          <a:stretch>
            <a:fillRect/>
          </a:stretch>
        </p:blipFill>
        <p:spPr>
          <a:xfrm>
            <a:off x="5205851" y="1517650"/>
            <a:ext cx="2920122" cy="3941763"/>
          </a:xfrm>
        </p:spPr>
      </p:pic>
      <p:pic>
        <p:nvPicPr>
          <p:cNvPr id="3077" name="Picture 5" descr="C:\Users\JonesFamily\AppData\Local\Microsoft\Windows\Temporary Internet Files\Content.IE5\XJGJJVV7\MM900365299[1].gif"/>
          <p:cNvPicPr>
            <a:picLocks noChangeAspect="1" noChangeArrowheads="1" noCrop="1"/>
          </p:cNvPicPr>
          <p:nvPr/>
        </p:nvPicPr>
        <p:blipFill>
          <a:blip r:embed="rId4" cstate="print"/>
          <a:srcRect/>
          <a:stretch>
            <a:fillRect/>
          </a:stretch>
        </p:blipFill>
        <p:spPr bwMode="auto">
          <a:xfrm>
            <a:off x="3200400" y="381000"/>
            <a:ext cx="1028700" cy="1028700"/>
          </a:xfrm>
          <a:prstGeom prst="rect">
            <a:avLst/>
          </a:prstGeom>
          <a:noFill/>
        </p:spPr>
      </p:pic>
    </p:spTree>
  </p:cSld>
  <p:clrMapOvr>
    <a:masterClrMapping/>
  </p:clrMapOvr>
  <p:transition spd="med" advClick="0" advTm="2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8" presetClass="emph" presetSubtype="0" fill="hold" nodeType="withEffect">
                                  <p:stCondLst>
                                    <p:cond delay="0"/>
                                  </p:stCondLst>
                                  <p:childTnLst>
                                    <p:animRot by="21600000">
                                      <p:cBhvr>
                                        <p:cTn id="9" dur="2000" fill="hold"/>
                                        <p:tgtEl>
                                          <p:spTgt spid="7"/>
                                        </p:tgtEl>
                                        <p:attrNameLst>
                                          <p:attrName>r</p:attrName>
                                        </p:attrNameLst>
                                      </p:cBhvr>
                                    </p:animRot>
                                  </p:childTnLst>
                                </p:cTn>
                              </p:par>
                              <p:par>
                                <p:cTn id="10" presetID="63" presetClass="path" presetSubtype="0" accel="50000" decel="50000" fill="hold" nodeType="withEffect">
                                  <p:stCondLst>
                                    <p:cond delay="0"/>
                                  </p:stCondLst>
                                  <p:childTnLst>
                                    <p:animMotion origin="layout" path="M 0 0  L 0.25 0  E" pathEditMode="relative" ptsTypes="">
                                      <p:cBhvr>
                                        <p:cTn id="11" dur="2000" fill="hold"/>
                                        <p:tgtEl>
                                          <p:spTgt spid="3077"/>
                                        </p:tgtEl>
                                        <p:attrNameLst>
                                          <p:attrName>ppt_x</p:attrName>
                                          <p:attrName>ppt_y</p:attrName>
                                        </p:attrNameLst>
                                      </p:cBhvr>
                                    </p:animMotion>
                                  </p:childTnLst>
                                </p:cTn>
                              </p:par>
                            </p:childTnLst>
                          </p:cTn>
                        </p:par>
                        <p:par>
                          <p:cTn id="12" fill="hold">
                            <p:stCondLst>
                              <p:cond delay="2000"/>
                            </p:stCondLst>
                            <p:childTnLst>
                              <p:par>
                                <p:cTn id="13" presetID="6" presetClass="emph" presetSubtype="0" fill="hold" nodeType="afterEffect">
                                  <p:stCondLst>
                                    <p:cond delay="0"/>
                                  </p:stCondLst>
                                  <p:childTnLst>
                                    <p:animScale>
                                      <p:cBhvr>
                                        <p:cTn id="14" dur="2000" fill="hold"/>
                                        <p:tgtEl>
                                          <p:spTgt spid="3077"/>
                                        </p:tgtEl>
                                      </p:cBhvr>
                                      <p:by x="150000" y="150000"/>
                                    </p:animScale>
                                  </p:childTnLst>
                                </p:cTn>
                              </p:par>
                            </p:childTnLst>
                          </p:cTn>
                        </p:par>
                        <p:par>
                          <p:cTn id="15" fill="hold">
                            <p:stCondLst>
                              <p:cond delay="4000"/>
                            </p:stCondLst>
                            <p:childTnLst>
                              <p:par>
                                <p:cTn id="16" presetID="8" presetClass="emph" presetSubtype="0" fill="hold" nodeType="afterEffect">
                                  <p:stCondLst>
                                    <p:cond delay="0"/>
                                  </p:stCondLst>
                                  <p:childTnLst>
                                    <p:animRot by="21600000">
                                      <p:cBhvr>
                                        <p:cTn id="17" dur="500" fill="hold"/>
                                        <p:tgtEl>
                                          <p:spTgt spid="30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28600"/>
            <a:ext cx="3053868" cy="125380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800" dirty="0" smtClean="0">
                <a:ln/>
                <a:solidFill>
                  <a:schemeClr val="accent3"/>
                </a:solidFill>
              </a:rPr>
              <a:t>Bad habits</a:t>
            </a:r>
            <a:endParaRPr lang="en-US" sz="2800" dirty="0">
              <a:ln/>
              <a:solidFill>
                <a:schemeClr val="accent3"/>
              </a:solidFill>
            </a:endParaRPr>
          </a:p>
        </p:txBody>
      </p:sp>
      <p:pic>
        <p:nvPicPr>
          <p:cNvPr id="7" name="Content Placeholder 6" descr="thCA0RADY2.jpg"/>
          <p:cNvPicPr>
            <a:picLocks noGrp="1" noChangeAspect="1"/>
          </p:cNvPicPr>
          <p:nvPr>
            <p:ph type="pic" idx="1"/>
          </p:nvPr>
        </p:nvPicPr>
        <p:blipFill>
          <a:blip r:embed="rId2" cstate="print"/>
          <a:srcRect t="3289" b="3289"/>
          <a:stretch>
            <a:fillRect/>
          </a:stretch>
        </p:blipFill>
        <p:spPr>
          <a:xfrm>
            <a:off x="685800" y="1981200"/>
            <a:ext cx="2971800" cy="2971800"/>
          </a:xfrm>
        </p:spPr>
      </p:pic>
      <p:sp>
        <p:nvSpPr>
          <p:cNvPr id="3" name="Content Placeholder 2"/>
          <p:cNvSpPr>
            <a:spLocks noGrp="1"/>
          </p:cNvSpPr>
          <p:nvPr>
            <p:ph type="body" sz="half" idx="2"/>
          </p:nvPr>
        </p:nvSpPr>
        <p:spPr>
          <a:xfrm>
            <a:off x="4572000" y="2286000"/>
            <a:ext cx="4038600" cy="4419600"/>
          </a:xfrm>
        </p:spPr>
        <p:txBody>
          <a:bodyPr>
            <a:normAutofit fontScale="77500" lnSpcReduction="20000"/>
          </a:bodyPr>
          <a:lstStyle/>
          <a:p>
            <a:r>
              <a:rPr lang="en-US" sz="1800" dirty="0" smtClean="0"/>
              <a:t>Teens who date seem to lose interest in other things. Like school, sports, and keeping thems</a:t>
            </a:r>
            <a:r>
              <a:rPr lang="en-US" sz="1800" dirty="0" smtClean="0"/>
              <a:t>elves in check with the world. Their mind are on only one thing and that is their boyfriend/girlfriend. Their grades go down and can even start losing their friends. And What ever their girlfriend/boyfriends interests are, they suddenly become hooked on that interest as well; no matter how bad it is. The teen can start doing drugs because whom he/she is dating is doing it as well. So unless the teen is informed on what is right and wrong, and what is important and what is not, they should not be dating.</a:t>
            </a:r>
            <a:r>
              <a:rPr lang="en-US" sz="5500" dirty="0" smtClean="0"/>
              <a:t/>
            </a:r>
            <a:br>
              <a:rPr lang="en-US" sz="5500" dirty="0" smtClean="0"/>
            </a:br>
            <a:r>
              <a:rPr lang="en-US" sz="3400" dirty="0" smtClean="0"/>
              <a:t/>
            </a:r>
            <a:br>
              <a:rPr lang="en-US" sz="3400" dirty="0" smtClean="0"/>
            </a:br>
            <a:r>
              <a:rPr lang="en-US" dirty="0" smtClean="0"/>
              <a:t/>
            </a:r>
            <a:br>
              <a:rPr lang="en-US" dirty="0" smtClean="0"/>
            </a:b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1400" dirty="0" smtClean="0">
                <a:solidFill>
                  <a:srgbClr val="FFC000"/>
                </a:solidFill>
              </a:rPr>
              <a:t>Slide written  and illustrated by </a:t>
            </a:r>
            <a:r>
              <a:rPr lang="en-US" sz="1400" dirty="0" smtClean="0">
                <a:solidFill>
                  <a:srgbClr val="FFC000"/>
                </a:solidFill>
              </a:rPr>
              <a:t>S</a:t>
            </a:r>
            <a:r>
              <a:rPr lang="en-US" sz="1400" dirty="0" smtClean="0">
                <a:solidFill>
                  <a:srgbClr val="FFC000"/>
                </a:solidFill>
              </a:rPr>
              <a:t>helby</a:t>
            </a:r>
            <a:endParaRPr lang="en-US" sz="1400" dirty="0">
              <a:solidFill>
                <a:srgbClr val="FFC000"/>
              </a:solidFill>
            </a:endParaRPr>
          </a:p>
        </p:txBody>
      </p:sp>
    </p:spTree>
  </p:cSld>
  <p:clrMapOvr>
    <a:masterClrMapping/>
  </p:clrMapOvr>
  <p:transition spd="med" advClick="0" advTm="16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0" presetClass="path" presetSubtype="0" accel="50000" decel="50000" fill="hold" nodeType="afterEffect">
                                  <p:stCondLst>
                                    <p:cond delay="0"/>
                                  </p:stCondLst>
                                  <p:childTnLst>
                                    <p:animMotion origin="layout" path="M -3.88889E-6 -3.33333E-6 L -0.00121 -0.2588 L 0.00955 0.41898 L -3.88889E-6 -3.33333E-6 Z " pathEditMode="relative" ptsTypes="AAAA">
                                      <p:cBhvr>
                                        <p:cTn id="11"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181600" cy="2548272"/>
          </a:xfrm>
        </p:spPr>
        <p:txBody>
          <a:bodyPr>
            <a:normAutofit fontScale="90000"/>
          </a:bodyPr>
          <a:lstStyle/>
          <a:p>
            <a:r>
              <a:rPr lang="fr-FR" b="0" dirty="0" smtClean="0">
                <a:solidFill>
                  <a:schemeClr val="tx1"/>
                </a:solidFill>
              </a:rPr>
              <a:t>online </a:t>
            </a:r>
            <a:r>
              <a:rPr lang="fr-FR" b="0" dirty="0" smtClean="0">
                <a:solidFill>
                  <a:schemeClr val="tx1"/>
                </a:solidFill>
              </a:rPr>
              <a:t>dateing</a:t>
            </a:r>
            <a:r>
              <a:rPr lang="fr-FR" b="0" dirty="0" smtClean="0">
                <a:solidFill>
                  <a:schemeClr val="tx1"/>
                </a:solidFill>
              </a:rPr>
              <a:t>  </a:t>
            </a:r>
            <a:r>
              <a:rPr lang="fr-FR" b="0" dirty="0" smtClean="0">
                <a:solidFill>
                  <a:schemeClr val="tx1"/>
                </a:solidFill>
              </a:rPr>
              <a:t>is</a:t>
            </a:r>
            <a:r>
              <a:rPr lang="fr-FR" b="0" dirty="0" smtClean="0">
                <a:solidFill>
                  <a:schemeClr val="tx1"/>
                </a:solidFill>
              </a:rPr>
              <a:t> </a:t>
            </a:r>
            <a:r>
              <a:rPr lang="en-US" b="0" dirty="0" smtClean="0">
                <a:solidFill>
                  <a:schemeClr val="tx1"/>
                </a:solidFill>
              </a:rPr>
              <a:t>the most popular ways to meet people. live dating chat is their preferred method. Dating profiles are a great way to narrow down potential prospects, and dating websites have thousands and thousands of customers in any given area , even when you include your specific interests. When you look at different profiles you get a better chance to see whether you are really a good match. Utilizing dating chats are when things really get interesting.</a:t>
            </a:r>
            <a:br>
              <a:rPr lang="en-US" b="0" dirty="0" smtClean="0">
                <a:solidFill>
                  <a:schemeClr val="tx1"/>
                </a:solidFill>
              </a:rPr>
            </a:br>
            <a:r>
              <a:rPr lang="en-US" b="0" dirty="0" smtClean="0">
                <a:solidFill>
                  <a:schemeClr val="tx1"/>
                </a:solidFill>
              </a:rPr>
              <a:t>But if this is good or bad is largely based on opinion.  But sexually predators target teens the most, so most seem to say it is bad.</a:t>
            </a:r>
            <a:r>
              <a:rPr lang="en-US" dirty="0" smtClean="0"/>
              <a:t/>
            </a:r>
            <a:br>
              <a:rPr lang="en-US" dirty="0" smtClean="0"/>
            </a:br>
            <a:r>
              <a:rPr lang="en-US" dirty="0" smtClean="0">
                <a:solidFill>
                  <a:srgbClr val="FFC000"/>
                </a:solidFill>
              </a:rPr>
              <a:t>Article Source: http://EzineArticles.com/692412 </a:t>
            </a: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en-US" dirty="0"/>
          </a:p>
        </p:txBody>
      </p:sp>
      <p:sp>
        <p:nvSpPr>
          <p:cNvPr id="3" name="Text Placeholder 2"/>
          <p:cNvSpPr>
            <a:spLocks noGrp="1"/>
          </p:cNvSpPr>
          <p:nvPr>
            <p:ph type="body" idx="2"/>
          </p:nvPr>
        </p:nvSpPr>
        <p:spPr>
          <a:xfrm>
            <a:off x="152400" y="2362200"/>
            <a:ext cx="2743200" cy="9144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800" b="1" dirty="0" smtClean="0">
                <a:ln/>
                <a:solidFill>
                  <a:schemeClr val="accent3"/>
                </a:solidFill>
              </a:rPr>
              <a:t>Online dating. Good or Bad</a:t>
            </a:r>
            <a:endParaRPr lang="en-US" sz="2800" b="1" dirty="0">
              <a:ln/>
              <a:solidFill>
                <a:schemeClr val="accent3"/>
              </a:solidFill>
            </a:endParaRPr>
          </a:p>
        </p:txBody>
      </p:sp>
      <p:pic>
        <p:nvPicPr>
          <p:cNvPr id="5" name="Content Placeholder 4" descr="amish-online-dating-1.jpg"/>
          <p:cNvPicPr>
            <a:picLocks noGrp="1" noChangeAspect="1"/>
          </p:cNvPicPr>
          <p:nvPr>
            <p:ph sz="half" idx="1"/>
          </p:nvPr>
        </p:nvPicPr>
        <p:blipFill>
          <a:blip r:embed="rId2" cstate="print"/>
          <a:stretch>
            <a:fillRect/>
          </a:stretch>
        </p:blipFill>
        <p:spPr>
          <a:xfrm>
            <a:off x="4114800" y="3505200"/>
            <a:ext cx="3049332" cy="3200400"/>
          </a:xfrm>
        </p:spPr>
      </p:pic>
      <p:pic>
        <p:nvPicPr>
          <p:cNvPr id="4098" name="Picture 2" descr="C:\Users\JonesFamily\AppData\Local\Microsoft\Windows\Temporary Internet Files\Content.IE5\X2DZM69Y\MM900284103[1].gif"/>
          <p:cNvPicPr>
            <a:picLocks noChangeAspect="1" noChangeArrowheads="1" noCrop="1"/>
          </p:cNvPicPr>
          <p:nvPr/>
        </p:nvPicPr>
        <p:blipFill>
          <a:blip r:embed="rId3" cstate="print"/>
          <a:srcRect/>
          <a:stretch>
            <a:fillRect/>
          </a:stretch>
        </p:blipFill>
        <p:spPr bwMode="auto">
          <a:xfrm>
            <a:off x="7467600" y="4267200"/>
            <a:ext cx="1234440" cy="771525"/>
          </a:xfrm>
          <a:prstGeom prst="rect">
            <a:avLst/>
          </a:prstGeom>
          <a:noFill/>
        </p:spPr>
      </p:pic>
      <p:pic>
        <p:nvPicPr>
          <p:cNvPr id="4103" name="Picture 7" descr="C:\Users\JonesFamily\AppData\Local\Microsoft\Windows\Temporary Internet Files\Content.IE5\RBABSOGV\MM900284115[1].gif"/>
          <p:cNvPicPr>
            <a:picLocks noChangeAspect="1" noChangeArrowheads="1" noCrop="1"/>
          </p:cNvPicPr>
          <p:nvPr/>
        </p:nvPicPr>
        <p:blipFill>
          <a:blip r:embed="rId4" cstate="print"/>
          <a:srcRect/>
          <a:stretch>
            <a:fillRect/>
          </a:stretch>
        </p:blipFill>
        <p:spPr bwMode="auto">
          <a:xfrm>
            <a:off x="2438400" y="4038600"/>
            <a:ext cx="1219200" cy="962526"/>
          </a:xfrm>
          <a:prstGeom prst="rect">
            <a:avLst/>
          </a:prstGeom>
          <a:noFill/>
        </p:spPr>
      </p:pic>
    </p:spTree>
  </p:cSld>
  <p:clrMapOvr>
    <a:masterClrMapping/>
  </p:clrMapOvr>
  <p:transition spd="med" advTm="25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02691 0.02868 C -0.01736 0.03076 -0.01823 0.03169 -0.01216 0.04186 C -0.00973 0.05134 -0.01285 0.04256 -0.00712 0.05019 C -0.00018 0.05944 0.00347 0.06545 0.0125 0.07146 C 0.01788 0.08095 0.02517 0.08719 0.03229 0.09459 C 0.04409 0.10685 0.05555 0.11957 0.06805 0.13067 C 0.07083 0.13576 0.07395 0.14038 0.07673 0.14547 C 0.07916 0.15495 0.08576 0.15726 0.09166 0.16189 C 0.09826 0.16721 0.10468 0.17299 0.11128 0.17831 C 0.13559 0.19774 0.15868 0.22179 0.18663 0.23104 C 0.19149 0.22965 0.20104 0.22919 0.2052 0.22271 C 0.21041 0.21462 0.21875 0.19658 0.21875 0.19681 C 0.22465 0.17253 0.23229 0.15033 0.23732 0.12581 C 0.24253 0.1006 0.24444 0.07586 0.24722 0.05019 C 0.246 0.02729 0.24809 0.02984 0.2434 0.0155 C 0.23923 0.00278 0.24062 0.01087 0.22986 -0.00578 C 0.21475 -0.02914 0.19618 -0.04903 0.17552 -0.06336 C 0.1401 -0.08788 0.1559 -0.07539 0.12621 -0.10129 C 0.12257 -0.10453 0.1151 -0.11101 0.1151 -0.11077 C 0.10416 -0.1302 0.09357 -0.14847 0.08541 -0.17021 C 0.08507 -0.17252 0.08368 -0.17484 0.0842 -0.17692 C 0.0875 -0.18917 0.11024 -0.18779 0.1151 -0.18825 C 0.14791 -0.19981 0.18298 -0.18987 0.21632 -0.18501 C 0.25295 -0.17322 0.28559 -0.16443 0.31875 -0.14061 C 0.35139 -0.11725 0.36823 -0.08649 0.3842 -0.04371 C 0.38906 -0.03076 0.39045 -0.01572 0.39531 -0.00254 C 0.42777 0.08603 0.44496 0.18617 0.48663 0.26874 C 0.51753 0.32979 0.56111 0.36934 0.6125 0.39385 C 0.62777 0.40125 0.64409 0.4068 0.65954 0.41351 C 0.6651 0.41605 0.67552 0.42345 0.67552 0.42368 C 0.68264 0.43617 0.68663 0.43849 0.68906 0.45467 C 0.68229 0.49098 0.66389 0.52336 0.63732 0.53701 C 0.62586 0.54279 0.61493 0.55158 0.60277 0.55343 C 0.57569 0.55736 0.54843 0.55898 0.52118 0.56152 C 0.47135 0.55944 0.42152 0.55874 0.37187 0.55504 C 0.31909 0.55111 0.27048 0.52035 0.21875 0.51064 C 0.18819 0.49746 0.17309 0.4704 0.14843 0.44311 C 0.12968 0.42253 0.11041 0.40287 0.09166 0.38229 C 0.07031 0.3587 0.0467 0.34182 0.03107 0.3099 C 0.02343 0.29417 0.01996 0.27521 0.01632 0.2574 C 0.01736 0.24561 0.01701 0.23867 0.02118 0.2278 C 0.02882 0.20745 0.04757 0.19681 0.06319 0.19149 C 0.07413 0.28076 0.04566 0.39639 0.02361 0.48104 C 0.01944 0.497 0.01441 0.51203 0.01128 0.52868 C 0.01823 0.55111 0.04201 0.55435 0.05694 0.5599 C 0.06788 0.56406 0.07777 0.568 0.08906 0.56985 C 0.1335 0.56013 0.14496 0.52498 0.1743 0.4778 C 0.18402 0.46231 0.19548 0.44889 0.20642 0.43502 C 0.25191 0.37766 0.29704 0.34713 0.35086 0.30504 C 0.36753 0.29209 0.36944 0.27799 0.38177 0.26226 C 0.38454 0.25509 0.38593 0.25301 0.39166 0.2507 C 0.41406 0.25301 0.42795 0.25972 0.44722 0.27706 C 0.5 0.32424 0.54757 0.36911 0.58906 0.4334 C 0.60295 0.45467 0.63038 0.49191 0.63854 0.52544 C 0.63767 0.52937 0.63802 0.534 0.63611 0.53701 C 0.63489 0.53909 0.61597 0.55088 0.61389 0.55181 C 0.59045 0.56152 0.57135 0.56591 0.54722 0.56823 C 0.52621 0.56429 0.50659 0.56175 0.48784 0.54672 C 0.43073 0.50116 0.40746 0.38529 0.40017 0.30343 C 0.40052 0.28192 0.3993 0.26041 0.40139 0.23913 C 0.40399 0.21115 0.42673 0.15472 0.43975 0.12743 C 0.47066 0.06221 0.51562 0.00509 0.525 -0.07331 C 0.51944 -0.14639 0.46336 -0.1598 0.41875 -0.1753 C 0.41302 -0.17738 0.40729 -0.18062 0.40139 -0.18177 C 0.39114 -0.18386 0.37066 -0.18501 0.37066 -0.18478 C 0.36284 -0.18386 0.35486 -0.18386 0.34722 -0.18177 C 0.32361 -0.17507 0.31024 -0.1339 0.30139 -0.10939 C 0.27291 -0.03029 0.26093 0.05227 0.25451 0.13899 C 0.25677 0.24029 0.27968 0.32516 0.32743 0.40541 C 0.34652 0.43733 0.36718 0.46763 0.38663 0.49908 C 0.39392 0.51087 0.40052 0.52313 0.40764 0.53516 C 0.42326 0.56175 0.44218 0.58696 0.44843 0.62072 C 0.44461 0.64223 0.42916 0.64316 0.4151 0.64547 C 0.35364 0.64269 0.29409 0.63923 0.2335 0.62396 C 0.20173 0.60592 0.16805 0.59205 0.13854 0.56823 C 0.07083 0.51365 0.04444 0.42183 0.0335 0.32308 C 0.03229 0.29579 0.03246 0.26781 0.03732 0.24098 C 0.04913 0.17669 0.09132 0.13113 0.12621 0.0895 C 0.14982 0.06129 0.18177 0.03076 0.21389 0.02544 C 0.26823 0.02891 0.30746 0.05643 0.35329 0.09621 C 0.41961 0.1538 0.48142 0.22664 0.5335 0.30666 C 0.55659 0.34228 0.57812 0.37997 0.60017 0.41675 C 0.621 0.45167 0.64722 0.4896 0.65208 0.53516 C 0.64774 0.59552 0.60573 0.61517 0.56944 0.64223 C 0.50972 0.68664 0.44427 0.71092 0.37673 0.72109 C 0.36145 0.71994 0.34618 0.72133 0.33107 0.71786 C 0.31701 0.71462 0.29027 0.70144 0.29027 0.70167 C 0.27795 0.69034 0.26562 0.67947 0.25329 0.66837 C 0.24652 0.66235 0.24288 0.65171 0.23732 0.64385 C 0.21475 0.6117 0.19149 0.57655 0.1743 0.53862 C 0.16163 0.51041 0.15139 0.48034 0.13975 0.45144 C 0.12656 0.41837 0.11753 0.38853 0.1125 0.35107 C 0.10885 0.29163 0.12378 0.23011 0.16805 0.20467 C 0.18923 0.19265 0.2 0.19126 0.22118 0.18825 C 0.22656 0.18872 0.23229 0.1871 0.23732 0.18987 C 0.24045 0.19149 0.23507 0.19889 0.23229 0.20144 C 0.22916 0.20444 0.22569 0.20699 0.22239 0.20953 C 0.20382 0.22341 0.18055 0.23058 0.16076 0.23751 C 0.09861 0.25902 0.03663 0.2833 -0.0257 0.30343 C -0.04254 0.30898 -0.09931 0.31938 -0.12084 0.32979 C -0.13212 0.31406 -0.12917 0.28631 -0.13316 0.26712 C -0.13889 0.23983 -0.13889 0.20999 -0.14549 0.1834 C -0.15087 0.16143 -0.15452 0.13899 -0.1566 0.11587 C -0.15591 0.10176 -0.15799 0.0865 -0.14549 0.08141 C -0.14236 0.08002 -0.13889 0.08025 -0.13559 0.07979 C -0.12952 0.07563 -0.12361 0.0747 -0.11702 0.07308 C -0.11216 0.07193 -0.10226 0.06985 -0.10226 0.07008 C -0.0908 0.06383 -0.07848 0.06337 -0.0665 0.0599 C -0.05764 0.05736 -0.04948 0.05481 -0.04046 0.05343 C -0.03351 0.05111 -0.02639 0.05088 -0.01945 0.04857 C -0.01858 0.04741 -0.01789 0.04602 -0.01702 0.0451 C -0.01598 0.04394 -0.01337 0.04371 -0.01337 0.04186 C -0.01337 0.03909 -0.02431 0.03585 -0.0257 0.03539 C -0.03021 0.03099 -0.03039 0.0333 -0.02691 0.02868 Z " pathEditMode="relative" rAng="0" ptsTypes="ffffffffffffffffffffffffffffffffffffffffffffffffffffffffffffffffffffffffffffffffffffffffffffffffffffffffffffffffff">
                                      <p:cBhvr>
                                        <p:cTn id="6" dur="2000" fill="hold"/>
                                        <p:tgtEl>
                                          <p:spTgt spid="3">
                                            <p:txEl>
                                              <p:pRg st="0" end="0"/>
                                            </p:txEl>
                                          </p:spTgt>
                                        </p:tgtEl>
                                        <p:attrNameLst>
                                          <p:attrName>ppt_x</p:attrName>
                                          <p:attrName>ppt_y</p:attrName>
                                        </p:attrNameLst>
                                      </p:cBhvr>
                                      <p:rCtr x="292" y="232"/>
                                    </p:animMotion>
                                  </p:childTnLst>
                                </p:cTn>
                              </p:par>
                              <p:par>
                                <p:cTn id="7" presetID="0" presetClass="path" presetSubtype="0" accel="50000" decel="50000" fill="hold" nodeType="withEffect">
                                  <p:stCondLst>
                                    <p:cond delay="0"/>
                                  </p:stCondLst>
                                  <p:childTnLst>
                                    <p:animMotion origin="layout" path="M -2.77778E-7 -6.33673E-6 C 0.00868 -0.01689 0.02622 -0.02637 0.03837 -0.03793 C 0.0415 -0.04094 0.04393 -0.0451 0.04705 -0.04788 C 0.05834 -0.05805 0.07223 -0.06407 0.08282 -0.07586 C 0.09809 -0.09274 0.08559 -0.08303 0.09636 -0.09066 C 0.10209 -0.10199 0.09445 -0.08789 0.10625 -0.10361 C 0.11233 -0.11171 0.11736 -0.12142 0.12605 -0.12512 C 0.12691 -0.12674 0.12882 -0.12813 0.12848 -0.12998 C 0.12796 -0.13322 0.11407 -0.1272 0.11233 -0.12674 C 0.09775 -0.12281 0.08421 -0.12003 0.06927 -0.11841 C 0.02518 -0.11911 -0.01875 -0.11818 -0.06284 -0.12026 C -0.07378 -0.12073 -0.07777 -0.14339 -0.0802 -0.1531 C -0.08767 -0.18317 -0.09548 -0.21462 -0.10121 -0.24515 C -0.1026 -0.26481 -0.10364 -0.26966 -0.10121 -0.29279 C -0.09652 -0.33789 -0.06823 -0.37489 -0.04062 -0.3964 C -0.0151 -0.41629 0.01198 -0.43433 0.03959 -0.44913 C 0.05313 -0.4563 0.06789 -0.45953 0.0816 -0.46555 C 0.0882 -0.46508 0.1007 -0.47272 0.10122 -0.46393 C 0.10608 -0.38853 0.09966 -0.31245 0.09636 -0.23682 C 0.09514 -0.21092 0.08212 -0.15033 0.07778 -0.12674 C 0.05886 -0.02359 0.02865 0.12812 -0.05052 0.18061 C -0.0493 0.18917 -0.0493 0.19102 -0.04323 0.1938 C -0.04079 0.19703 -0.03507 0.20837 -0.03576 0.20374 C -0.04132 0.16951 -0.0493 0.13344 -0.06041 0.10175 C -0.07187 0.06914 -0.08368 0.03792 -0.09132 0.00323 C -0.0927 -0.00972 -0.09461 -0.02174 -0.09253 -0.0347 C -0.08298 -0.09298 -0.03923 -0.12581 -2.77778E-7 -0.14316 C 0.00452 -0.12905 0.00591 -0.11333 0.0099 -0.09876 C 0.01129 -0.08534 0.01285 -0.07563 0.0099 -0.06106 C 0.00955 -0.05967 -0.00121 -0.05435 -0.00121 -0.05435 C -0.0085 -0.0495 -0.01527 -0.0488 -0.02343 -0.04626 C -0.03698 -0.05065 -0.02326 -0.0643 -0.02829 -0.07748 C -0.03159 -0.08604 -0.03958 -0.08742 -0.04566 -0.08881 C -0.05225 -0.09506 -0.06041 -0.09459 -0.06788 -0.09876 C -0.09114 -0.11148 -0.10555 -0.12558 -0.12343 -0.14802 C -0.13871 -0.16721 -0.1309 -0.1575 -0.14323 -0.17947 C -0.14878 -0.18941 -0.16041 -0.2093 -0.16041 -0.2093 C -0.16163 -0.21393 -0.16319 -0.21878 -0.16406 -0.22387 C -0.16527 -0.23081 -0.16666 -0.24515 -0.16666 -0.24515 C -0.16354 -0.26781 -0.16458 -0.27753 -0.15677 -0.29441 C -0.12882 -0.35431 -0.06076 -0.38877 -0.01354 -0.41282 C 0.00764 -0.42369 0.03212 -0.43271 0.0507 -0.45075 C 0.05955 -0.46855 0.01997 -0.44913 0.0198 -0.44913 C -0.01007 -0.44011 -0.04045 -0.43248 -0.07031 -0.42276 C -0.13559 -0.40149 -0.20816 -0.38183 -0.27031 -0.34714 C -0.27916 -0.32887 -0.2717 -0.31592 -0.26163 -0.30112 C -0.23871 -0.26735 -0.21041 -0.24376 -0.18385 -0.21578 C -0.08975 -0.11541 0.00504 -0.01943 0.10382 0.07192 C 0.12327 0.09019 0.14705 0.11077 0.16424 0.1332 C 0.17292 0.14454 0.17813 0.15009 0.18889 0.1561 C 0.24254 0.15124 0.29688 0.13829 0.34705 0.11147 C 0.41476 0.07585 0.47934 0.04394 0.52223 -0.03793 C 0.52552 -0.0532 0.53125 -0.068 0.53212 -0.08396 C 0.53299 -0.0976 0.53455 -0.12512 0.53455 -0.12512 C 0.53282 -0.1427 0.53247 -0.17068 0.52483 -0.18756 C 0.50296 -0.23613 0.43855 -0.24631 0.40122 -0.25001 C 0.38768 -0.24862 0.37587 -0.24654 0.36302 -0.24029 C 0.33924 -0.2137 0.33073 -0.17531 0.32223 -0.13668 C 0.30834 -0.07378 0.29809 -0.00902 0.28525 0.05388 C 0.28108 0.07423 0.27917 0.09666 0.27049 0.11493 C 0.24844 0.16142 0.23004 0.16951 0.19011 0.18246 C 0.17969 0.1857 0.15816 0.1857 0.15816 0.1857 C 0.054 0.18385 0.06181 0.22479 0.03959 0.16581 C 0.03629 0.13875 0.03733 0.111 0.02969 0.0851 C 0.02709 0.06105 0.02153 0.03792 0.00261 0.0296 C -0.00659 0.02127 0.00591 0.03145 -0.00989 0.02451 C -0.02343 0.0185 -0.0302 0.00231 -0.03454 -0.01481 C -0.03541 -0.04672 -0.02691 -0.05713 -0.04444 -0.06268 C -0.05208 -0.06939 -0.05173 -0.06522 -0.05173 -0.07077 " pathEditMode="relative" ptsTypes="ffffffffffffffffffffffffffffffffffffffffffffffffffffffffffffffffffffA">
                                      <p:cBhvr>
                                        <p:cTn id="8" dur="2000" fill="hold"/>
                                        <p:tgtEl>
                                          <p:spTgt spid="4103"/>
                                        </p:tgtEl>
                                        <p:attrNameLst>
                                          <p:attrName>ppt_x</p:attrName>
                                          <p:attrName>ppt_y</p:attrName>
                                        </p:attrNameLst>
                                      </p:cBhvr>
                                    </p:animMotion>
                                  </p:childTnLst>
                                </p:cTn>
                              </p:par>
                              <p:par>
                                <p:cTn id="9" presetID="0" presetClass="path" presetSubtype="0" accel="50000" decel="50000" fill="hold" nodeType="withEffect">
                                  <p:stCondLst>
                                    <p:cond delay="0"/>
                                  </p:stCondLst>
                                  <p:childTnLst>
                                    <p:animMotion origin="layout" path="M 3.05556E-6 2.22017E-7 C -0.00608 -0.01087 -0.01198 -0.0222 -0.0184 -0.03284 C -0.02743 -0.04764 -0.02917 -0.04579 -0.04063 -0.05758 C -0.06094 -0.0784 -0.08125 -0.09782 -0.10243 -0.11679 C -0.11042 -0.12395 -0.13507 -0.15356 -0.14688 -0.15957 C -0.16372 -0.15679 -0.17361 -0.15888 -0.18646 -0.14963 C -0.23229 -0.11679 -0.24722 -0.04278 -0.2691 0.01481 C -0.27101 0.02799 -0.27257 0.04117 -0.27396 0.05435 C -0.27448 0.0599 -0.27344 0.06592 -0.27535 0.07077 C -0.27622 0.07332 -0.28629 0.07517 -0.28768 0.07563 C -0.30469 0.07378 -0.32014 0.07355 -0.33577 0.0643 C -0.35625 0.05227 -0.37083 0.02521 -0.38386 0.00162 C -0.40729 -0.04093 -0.42535 -0.08649 -0.44323 -0.13321 C -0.46424 -0.18802 -0.47882 -0.23381 -0.48768 -0.2944 C -0.48854 -0.31013 -0.49011 -0.32331 -0.48768 -0.3388 C -0.47431 -0.42715 -0.3967 -0.44403 -0.34323 -0.46531 C -0.30452 -0.48057 -0.27014 -0.49074 -0.2309 -0.49815 C -0.24202 -0.50393 -0.25712 -0.50185 -0.2691 -0.50323 C -0.29913 -0.51248 -0.32865 -0.51618 -0.3592 -0.51803 C -0.49045 -0.51688 -0.64462 -0.54232 -0.72708 -0.37488 C -0.72761 -0.37095 -0.7309 -0.3506 -0.7309 -0.34528 C -0.7309 -0.287 -0.68993 -0.2456 -0.6592 -0.21369 C -0.59254 -0.14454 -0.52656 -0.08048 -0.47274 0.00671 C -0.44757 0.04741 -0.41268 0.08372 -0.40608 0.1383 C -0.40833 0.14963 -0.41024 0.16744 -0.41597 0.17762 C -0.42222 0.18872 -0.43021 0.1982 -0.43698 0.20884 C -0.44115 0.21531 -0.44601 0.2211 -0.45052 0.22711 C -0.45226 0.22942 -0.45556 0.23358 -0.45556 0.23358 C -0.45643 0.23567 -0.45625 0.24006 -0.45799 0.24006 C -0.45972 0.24006 -0.45938 0.2359 -0.4592 0.23358 C -0.45886 0.22965 -0.45764 0.22595 -0.45677 0.22202 C -0.44931 0.14061 -0.45903 0.01897 -0.48143 -0.0592 C -0.50955 -0.15749 -0.5467 -0.24583 -0.55313 -0.35198 C -0.55191 -0.36239 -0.55139 -0.37303 -0.54931 -0.38321 C -0.54202 -0.41882 -0.50261 -0.42252 -0.48143 -0.42414 C -0.46129 -0.42368 -0.44115 -0.4246 -0.42101 -0.42252 C -0.36372 -0.41674 -0.3059 -0.38552 -0.25799 -0.34366 C -0.23316 -0.32215 -0.21354 -0.29579 -0.20365 -0.25809 C -0.20226 -0.25277 -0.20122 -0.24722 -0.2 -0.24167 C -0.19809 -0.23126 -0.19514 -0.21045 -0.19514 -0.21045 C -0.19896 -0.1679 -0.20469 -0.13066 -0.22222 -0.09366 C -0.24202 -0.05226 -0.27083 -0.01433 -0.28264 0.03284 C -0.28177 0.04163 -0.28229 0.05065 -0.28021 0.05921 C -0.27952 0.06222 -0.27708 0.06407 -0.27535 0.06592 C -0.26424 0.07794 -0.25191 0.08904 -0.2382 0.09552 C -0.23386 0.0976 -0.22934 0.09876 -0.22465 0.10037 C -0.18993 0.11356 -0.15573 0.12628 -0.11979 0.1316 C -0.10295 0.12905 -0.10035 0.12766 -0.08768 0.1235 C -0.0691 0.10916 -0.04983 0.09575 -0.0309 0.08234 C -0.01962 0.07447 -0.01059 0.06222 0.00121 0.05597 C 0.00521 0.05088 0.00764 0.04903 0.00989 0.04279 C 0.01146 0.03839 0.01493 0.02961 0.01493 0.02961 C 0.01354 0.01758 0.01059 -0.00393 0.00121 -0.00971 " pathEditMode="relative" ptsTypes="ffffffffffffffffffffffffffffffffffffffffffffffffffffA">
                                      <p:cBhvr>
                                        <p:cTn id="10" dur="2000" fill="hold"/>
                                        <p:tgtEl>
                                          <p:spTgt spid="409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smtClean="0">
                <a:ln/>
                <a:solidFill>
                  <a:schemeClr val="accent3"/>
                </a:solidFill>
              </a:rPr>
              <a:t>Not informed Teen</a:t>
            </a:r>
            <a:endParaRPr lang="en-US" b="1" dirty="0">
              <a:ln/>
              <a:solidFill>
                <a:schemeClr val="accent3"/>
              </a:solidFill>
            </a:endParaRPr>
          </a:p>
        </p:txBody>
      </p:sp>
      <p:sp>
        <p:nvSpPr>
          <p:cNvPr id="6" name="Content Placeholder 5"/>
          <p:cNvSpPr>
            <a:spLocks noGrp="1"/>
          </p:cNvSpPr>
          <p:nvPr>
            <p:ph sz="half" idx="1"/>
          </p:nvPr>
        </p:nvSpPr>
        <p:spPr/>
        <p:txBody>
          <a:bodyPr>
            <a:normAutofit fontScale="70000" lnSpcReduction="20000"/>
          </a:bodyPr>
          <a:lstStyle/>
          <a:p>
            <a:r>
              <a:rPr lang="en-US" sz="2200" dirty="0" smtClean="0"/>
              <a:t>A teen who is not well informed or educated on dating expectations can encounter feelings of increased jealousy, anger, anxiety, or frustration. Teens can experience confusion and hurt, and it can create an emotional situation for the parents as well. Dating can be a difficult and strenuous road if teens do not understand the warning signs of an abusive relationship and peer pressure. Encourage the teen to wait until an appropriate age to begin dating. This will provide opportunity for the teen to learn the disadvantages of certain choices and the advantages of others.</a:t>
            </a:r>
            <a:br>
              <a:rPr lang="en-US" sz="2200" dirty="0" smtClean="0"/>
            </a:br>
            <a:r>
              <a:rPr lang="en-US" sz="2200" dirty="0" smtClean="0"/>
              <a:t/>
            </a:r>
            <a:br>
              <a:rPr lang="en-US" sz="2200" dirty="0" smtClean="0"/>
            </a:br>
            <a:r>
              <a:rPr lang="en-US" sz="1900" dirty="0" smtClean="0"/>
              <a:t>Read more: </a:t>
            </a:r>
            <a:r>
              <a:rPr lang="en-US" sz="1900" dirty="0" smtClean="0">
                <a:hlinkClick r:id="rId2"/>
              </a:rPr>
              <a:t>Is teenage dating bad? | </a:t>
            </a:r>
            <a:r>
              <a:rPr lang="en-US" sz="1900" dirty="0" smtClean="0">
                <a:hlinkClick r:id="rId2"/>
              </a:rPr>
              <a:t>Answerbag</a:t>
            </a:r>
            <a:r>
              <a:rPr lang="en-US" sz="1900" dirty="0" smtClean="0"/>
              <a:t> </a:t>
            </a:r>
            <a:r>
              <a:rPr lang="en-US" sz="1900" dirty="0" smtClean="0">
                <a:hlinkClick r:id="rId2"/>
              </a:rPr>
              <a:t>http://www.answerbag.com/q_view/1994697#ixzz2AA2Sj5Uv </a:t>
            </a:r>
            <a:r>
              <a:rPr lang="en-US" dirty="0" smtClean="0"/>
              <a:t/>
            </a:r>
            <a:br>
              <a:rPr lang="en-US" dirty="0" smtClean="0"/>
            </a:br>
            <a:endParaRPr lang="en-US" sz="1200" dirty="0"/>
          </a:p>
        </p:txBody>
      </p:sp>
      <p:pic>
        <p:nvPicPr>
          <p:cNvPr id="8" name="Content Placeholder 7" descr="thCA92A0G4.jpg"/>
          <p:cNvPicPr>
            <a:picLocks noGrp="1" noChangeAspect="1"/>
          </p:cNvPicPr>
          <p:nvPr>
            <p:ph sz="half" idx="2"/>
          </p:nvPr>
        </p:nvPicPr>
        <p:blipFill>
          <a:blip r:embed="rId3" cstate="print"/>
          <a:stretch>
            <a:fillRect/>
          </a:stretch>
        </p:blipFill>
        <p:spPr>
          <a:xfrm>
            <a:off x="4876800" y="1905000"/>
            <a:ext cx="3232911" cy="2819399"/>
          </a:xfrm>
        </p:spPr>
      </p:pic>
      <p:pic>
        <p:nvPicPr>
          <p:cNvPr id="6147" name="Picture 3" descr="C:\Users\JonesFamily\AppData\Local\Microsoft\Windows\Temporary Internet Files\Content.IE5\J3U8RDR5\MM900284094[1].gif"/>
          <p:cNvPicPr>
            <a:picLocks noChangeAspect="1" noChangeArrowheads="1" noCrop="1"/>
          </p:cNvPicPr>
          <p:nvPr/>
        </p:nvPicPr>
        <p:blipFill>
          <a:blip r:embed="rId4" cstate="print"/>
          <a:srcRect/>
          <a:stretch>
            <a:fillRect/>
          </a:stretch>
        </p:blipFill>
        <p:spPr bwMode="auto">
          <a:xfrm>
            <a:off x="5638800" y="5105400"/>
            <a:ext cx="963612" cy="994203"/>
          </a:xfrm>
          <a:prstGeom prst="rect">
            <a:avLst/>
          </a:prstGeom>
          <a:noFill/>
        </p:spPr>
      </p:pic>
      <p:pic>
        <p:nvPicPr>
          <p:cNvPr id="6148" name="Picture 4" descr="C:\Users\JonesFamily\AppData\Local\Microsoft\Windows\Temporary Internet Files\Content.IE5\XJGJJVV7\MM900283255[1].gif"/>
          <p:cNvPicPr>
            <a:picLocks noChangeAspect="1" noChangeArrowheads="1" noCrop="1"/>
          </p:cNvPicPr>
          <p:nvPr/>
        </p:nvPicPr>
        <p:blipFill>
          <a:blip r:embed="rId5" cstate="print"/>
          <a:srcRect/>
          <a:stretch>
            <a:fillRect/>
          </a:stretch>
        </p:blipFill>
        <p:spPr bwMode="auto">
          <a:xfrm>
            <a:off x="7315200" y="228600"/>
            <a:ext cx="1219200" cy="1219200"/>
          </a:xfrm>
          <a:prstGeom prst="rect">
            <a:avLst/>
          </a:prstGeom>
          <a:noFill/>
        </p:spPr>
      </p:pic>
    </p:spTree>
  </p:cSld>
  <p:clrMapOvr>
    <a:masterClrMapping/>
  </p:clrMapOvr>
  <p:transition spd="med" advClick="0" advTm="2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path" presetSubtype="0" accel="50000" decel="50000" fill="hold" grpId="0" nodeType="afterEffect">
                                  <p:stCondLst>
                                    <p:cond delay="0"/>
                                  </p:stCondLst>
                                  <p:childTnLst>
                                    <p:animMotion origin="layout" path="M 0 0  C 0.03 -0.05062  0.075 -0.08259  0.125 -0.08259  C 0.175 -0.08259  0.22 -0.05062  0.25 0  C 0.22 0.05062  0.175 0.08259  0.125 0.08259  C 0.075 0.08259  0.03 0.05062  0 0  Z" pathEditMode="relative" ptsTypes="">
                                      <p:cBhvr>
                                        <p:cTn id="6" dur="2000" fill="hold"/>
                                        <p:tgtEl>
                                          <p:spTgt spid="5"/>
                                        </p:tgtEl>
                                        <p:attrNameLst>
                                          <p:attrName>ppt_x</p:attrName>
                                          <p:attrName>ppt_y</p:attrName>
                                        </p:attrNameLst>
                                      </p:cBhvr>
                                    </p:animMotion>
                                  </p:childTnLst>
                                </p:cTn>
                              </p:par>
                            </p:childTnLst>
                          </p:cTn>
                        </p:par>
                        <p:par>
                          <p:cTn id="7" fill="hold">
                            <p:stCondLst>
                              <p:cond delay="2000"/>
                            </p:stCondLst>
                            <p:childTnLst>
                              <p:par>
                                <p:cTn id="8" presetID="2" presetClass="entr" presetSubtype="4" fill="hold" nodeType="afterEffect">
                                  <p:stCondLst>
                                    <p:cond delay="0"/>
                                  </p:stCondLst>
                                  <p:childTnLst>
                                    <p:set>
                                      <p:cBhvr>
                                        <p:cTn id="9" dur="1" fill="hold">
                                          <p:stCondLst>
                                            <p:cond delay="0"/>
                                          </p:stCondLst>
                                        </p:cTn>
                                        <p:tgtEl>
                                          <p:spTgt spid="6148"/>
                                        </p:tgtEl>
                                        <p:attrNameLst>
                                          <p:attrName>style.visibility</p:attrName>
                                        </p:attrNameLst>
                                      </p:cBhvr>
                                      <p:to>
                                        <p:strVal val="visible"/>
                                      </p:to>
                                    </p:set>
                                    <p:anim calcmode="lin" valueType="num">
                                      <p:cBhvr additive="base">
                                        <p:cTn id="10" dur="2000" fill="hold"/>
                                        <p:tgtEl>
                                          <p:spTgt spid="6148"/>
                                        </p:tgtEl>
                                        <p:attrNameLst>
                                          <p:attrName>ppt_x</p:attrName>
                                        </p:attrNameLst>
                                      </p:cBhvr>
                                      <p:tavLst>
                                        <p:tav tm="0">
                                          <p:val>
                                            <p:strVal val="#ppt_x"/>
                                          </p:val>
                                        </p:tav>
                                        <p:tav tm="100000">
                                          <p:val>
                                            <p:strVal val="#ppt_x"/>
                                          </p:val>
                                        </p:tav>
                                      </p:tavLst>
                                    </p:anim>
                                    <p:anim calcmode="lin" valueType="num">
                                      <p:cBhvr additive="base">
                                        <p:cTn id="11" dur="2000" fill="hold"/>
                                        <p:tgtEl>
                                          <p:spTgt spid="6148"/>
                                        </p:tgtEl>
                                        <p:attrNameLst>
                                          <p:attrName>ppt_y</p:attrName>
                                        </p:attrNameLst>
                                      </p:cBhvr>
                                      <p:tavLst>
                                        <p:tav tm="0">
                                          <p:val>
                                            <p:strVal val="1+#ppt_h/2"/>
                                          </p:val>
                                        </p:tav>
                                        <p:tav tm="100000">
                                          <p:val>
                                            <p:strVal val="#ppt_y"/>
                                          </p:val>
                                        </p:tav>
                                      </p:tavLst>
                                    </p:anim>
                                  </p:childTnLst>
                                </p:cTn>
                              </p:par>
                            </p:childTnLst>
                          </p:cTn>
                        </p:par>
                        <p:par>
                          <p:cTn id="12" fill="hold">
                            <p:stCondLst>
                              <p:cond delay="4000"/>
                            </p:stCondLst>
                            <p:childTnLst>
                              <p:par>
                                <p:cTn id="13" presetID="2" presetClass="entr" presetSubtype="1" fill="hold" nodeType="afterEffect">
                                  <p:stCondLst>
                                    <p:cond delay="0"/>
                                  </p:stCondLst>
                                  <p:childTnLst>
                                    <p:set>
                                      <p:cBhvr>
                                        <p:cTn id="14" dur="1" fill="hold">
                                          <p:stCondLst>
                                            <p:cond delay="0"/>
                                          </p:stCondLst>
                                        </p:cTn>
                                        <p:tgtEl>
                                          <p:spTgt spid="6147"/>
                                        </p:tgtEl>
                                        <p:attrNameLst>
                                          <p:attrName>style.visibility</p:attrName>
                                        </p:attrNameLst>
                                      </p:cBhvr>
                                      <p:to>
                                        <p:strVal val="visible"/>
                                      </p:to>
                                    </p:set>
                                    <p:anim calcmode="lin" valueType="num">
                                      <p:cBhvr additive="base">
                                        <p:cTn id="15" dur="2000" fill="hold"/>
                                        <p:tgtEl>
                                          <p:spTgt spid="6147"/>
                                        </p:tgtEl>
                                        <p:attrNameLst>
                                          <p:attrName>ppt_x</p:attrName>
                                        </p:attrNameLst>
                                      </p:cBhvr>
                                      <p:tavLst>
                                        <p:tav tm="0">
                                          <p:val>
                                            <p:strVal val="#ppt_x"/>
                                          </p:val>
                                        </p:tav>
                                        <p:tav tm="100000">
                                          <p:val>
                                            <p:strVal val="#ppt_x"/>
                                          </p:val>
                                        </p:tav>
                                      </p:tavLst>
                                    </p:anim>
                                    <p:anim calcmode="lin" valueType="num">
                                      <p:cBhvr additive="base">
                                        <p:cTn id="16" dur="2000" fill="hold"/>
                                        <p:tgtEl>
                                          <p:spTgt spid="61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batman-dog-costume.png"/>
          <p:cNvPicPr>
            <a:picLocks noGrp="1" noChangeAspect="1"/>
          </p:cNvPicPr>
          <p:nvPr>
            <p:ph sz="half" idx="2"/>
          </p:nvPr>
        </p:nvPicPr>
        <p:blipFill>
          <a:blip r:embed="rId3" cstate="print"/>
          <a:stretch>
            <a:fillRect/>
          </a:stretch>
        </p:blipFill>
        <p:spPr>
          <a:xfrm>
            <a:off x="4572000" y="1371600"/>
            <a:ext cx="3657600" cy="3611105"/>
          </a:xfrm>
        </p:spPr>
      </p:pic>
      <p:sp>
        <p:nvSpPr>
          <p:cNvPr id="2" name="Title 1"/>
          <p:cNvSpPr>
            <a:spLocks noGrp="1"/>
          </p:cNvSpPr>
          <p:nvPr>
            <p:ph type="title"/>
          </p:nvPr>
        </p:nvSpPr>
        <p:spPr>
          <a:xfrm>
            <a:off x="457200" y="274638"/>
            <a:ext cx="7696200" cy="1630362"/>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t>
            </a:r>
            <a:r>
              <a:rPr lang="en-US" b="1" dirty="0" smtClean="0">
                <a:ln/>
                <a:solidFill>
                  <a:schemeClr val="accent3"/>
                </a:solidFill>
              </a:rPr>
              <a:t>                               </a:t>
            </a:r>
            <a:br>
              <a:rPr lang="en-US" b="1" dirty="0" smtClean="0">
                <a:ln/>
                <a:solidFill>
                  <a:schemeClr val="accent3"/>
                </a:solidFill>
              </a:rPr>
            </a:br>
            <a:r>
              <a:rPr lang="en-US" b="1" dirty="0" smtClean="0">
                <a:ln/>
                <a:solidFill>
                  <a:schemeClr val="accent3"/>
                </a:solidFill>
              </a:rPr>
              <a:t>Credits</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t>
            </a: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t>
            </a:r>
            <a:r>
              <a:rPr lang="en-US" b="1" dirty="0" smtClean="0">
                <a:ln/>
                <a:solidFill>
                  <a:schemeClr val="accent3"/>
                </a:solidFill>
              </a:rPr>
              <a:t>                          </a:t>
            </a:r>
            <a:r>
              <a:rPr lang="en-US" b="1" dirty="0" err="1" smtClean="0">
                <a:ln/>
                <a:solidFill>
                  <a:schemeClr val="accent3"/>
                </a:solidFill>
              </a:rPr>
              <a:t>Batdog</a:t>
            </a:r>
            <a:r>
              <a:rPr lang="en-US" b="1" dirty="0" smtClean="0">
                <a:ln/>
                <a:solidFill>
                  <a:schemeClr val="accent3"/>
                </a:solidFill>
              </a:rPr>
              <a:t>             </a:t>
            </a:r>
            <a:endParaRPr lang="en-US" b="1" dirty="0">
              <a:ln/>
              <a:solidFill>
                <a:schemeClr val="accent3"/>
              </a:solidFill>
            </a:endParaRPr>
          </a:p>
        </p:txBody>
      </p:sp>
      <p:graphicFrame>
        <p:nvGraphicFramePr>
          <p:cNvPr id="6" name="Content Placeholder 5"/>
          <p:cNvGraphicFramePr>
            <a:graphicFrameLocks noGrp="1"/>
          </p:cNvGraphicFramePr>
          <p:nvPr>
            <p:ph sz="half" idx="1"/>
          </p:nvPr>
        </p:nvGraphicFramePr>
        <p:xfrm>
          <a:off x="381000" y="1143000"/>
          <a:ext cx="8153400" cy="5486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9" name="j0214098.wav">
            <a:hlinkClick r:id="" action="ppaction://media"/>
          </p:cNvPr>
          <p:cNvPicPr>
            <a:picLocks noRot="1" noChangeAspect="1"/>
          </p:cNvPicPr>
          <p:nvPr>
            <a:wavAudioFile r:embed="rId1" name="j0214098.wav"/>
          </p:nvPr>
        </p:nvPicPr>
        <p:blipFill>
          <a:blip r:embed="rId9" cstate="print"/>
          <a:stretch>
            <a:fillRect/>
          </a:stretch>
        </p:blipFill>
        <p:spPr>
          <a:xfrm flipH="1">
            <a:off x="5105400" y="3048000"/>
            <a:ext cx="76200" cy="76200"/>
          </a:xfrm>
          <a:prstGeom prst="rect">
            <a:avLst/>
          </a:prstGeom>
        </p:spPr>
      </p:pic>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CAFCCBUZ.jpg"/>
          <p:cNvPicPr>
            <a:picLocks noGrp="1" noChangeAspect="1"/>
          </p:cNvPicPr>
          <p:nvPr>
            <p:ph idx="1"/>
          </p:nvPr>
        </p:nvPicPr>
        <p:blipFill>
          <a:blip r:embed="rId4" cstate="print"/>
          <a:stretch>
            <a:fillRect/>
          </a:stretch>
        </p:blipFill>
        <p:spPr>
          <a:xfrm>
            <a:off x="-381000" y="-152400"/>
            <a:ext cx="10566400" cy="7010400"/>
          </a:xfrm>
        </p:spPr>
      </p:pic>
      <p:sp>
        <p:nvSpPr>
          <p:cNvPr id="2" name="Title 1"/>
          <p:cNvSpPr>
            <a:spLocks noGrp="1"/>
          </p:cNvSpPr>
          <p:nvPr>
            <p:ph type="title"/>
          </p:nvPr>
        </p:nvSpPr>
        <p:spPr>
          <a:xfrm>
            <a:off x="762000" y="2362200"/>
            <a:ext cx="7467600" cy="114300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What do you think about Teen </a:t>
            </a:r>
            <a:r>
              <a:rPr lang="en-US" b="1" dirty="0" smtClean="0">
                <a:ln/>
                <a:solidFill>
                  <a:schemeClr val="accent3"/>
                </a:solidFill>
              </a:rPr>
              <a:t>dating? Answer in a reply</a:t>
            </a: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The </a:t>
            </a:r>
            <a:r>
              <a:rPr lang="en-US" b="1" dirty="0" smtClean="0">
                <a:ln/>
                <a:solidFill>
                  <a:schemeClr val="accent3"/>
                </a:solidFill>
              </a:rPr>
              <a:t>end……..</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r>
              <a:rPr lang="en-US" b="1" dirty="0" smtClean="0">
                <a:ln/>
                <a:solidFill>
                  <a:schemeClr val="accent3"/>
                </a:solidFill>
              </a:rPr>
              <a:t/>
            </a:r>
            <a:br>
              <a:rPr lang="en-US" b="1" dirty="0" smtClean="0">
                <a:ln/>
                <a:solidFill>
                  <a:schemeClr val="accent3"/>
                </a:solidFill>
              </a:rPr>
            </a:br>
            <a:endParaRPr lang="en-US" b="1" dirty="0">
              <a:ln/>
              <a:solidFill>
                <a:schemeClr val="accent3"/>
              </a:solidFill>
            </a:endParaRPr>
          </a:p>
        </p:txBody>
      </p:sp>
    </p:spTree>
  </p:cSld>
  <p:clrMapOvr>
    <a:masterClrMapping/>
  </p:clrMapOvr>
  <p:transition spd="slow">
    <p:dissolve/>
    <p:sndAc>
      <p:stSnd>
        <p:snd r:embed="rId3" name="explode.wav"/>
      </p:stSnd>
    </p:sndAc>
  </p:transition>
  <p:timing>
    <p:tnLst>
      <p:par>
        <p:cTn id="1" dur="indefinite" restart="never" nodeType="tmRoot"/>
      </p:par>
    </p:tnLst>
  </p:timing>
</p:sld>
</file>

<file path=ppt/theme/theme1.xml><?xml version="1.0" encoding="utf-8"?>
<a:theme xmlns:a="http://schemas.openxmlformats.org/drawingml/2006/main" name="Techn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173</TotalTime>
  <Words>509</Words>
  <Application>Microsoft Office PowerPoint</Application>
  <PresentationFormat>On-screen Show (4:3)</PresentationFormat>
  <Paragraphs>32</Paragraphs>
  <Slides>8</Slides>
  <Notes>1</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Good or bad?</vt:lpstr>
      <vt:lpstr>Parent’s thoughts</vt:lpstr>
      <vt:lpstr> Is It Cool?</vt:lpstr>
      <vt:lpstr>Bad habits</vt:lpstr>
      <vt:lpstr>online dateing  is the most popular ways to meet people. live dating chat is their preferred method. Dating profiles are a great way to narrow down potential prospects, and dating websites have thousands and thousands of customers in any given area , even when you include your specific interests. When you look at different profiles you get a better chance to see whether you are really a good match. Utilizing dating chats are when things really get interesting. But if this is good or bad is largely based on opinion.  But sexually predators target teens the most, so most seem to say it is bad. Article Source: http://EzineArticles.com/692412     </vt:lpstr>
      <vt:lpstr>Not informed Teen</vt:lpstr>
      <vt:lpstr>                                  Credits                                                                                                              Batdog             </vt:lpstr>
      <vt:lpstr>   What do you think about Teen dating? Answer in a reply       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JonesFamily</dc:creator>
  <cp:lastModifiedBy>JonesFamily</cp:lastModifiedBy>
  <cp:revision>19</cp:revision>
  <dcterms:created xsi:type="dcterms:W3CDTF">2012-10-23T20:40:16Z</dcterms:created>
  <dcterms:modified xsi:type="dcterms:W3CDTF">2012-10-25T22:40:41Z</dcterms:modified>
</cp:coreProperties>
</file>